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10287000" cx="18288000"/>
  <p:notesSz cx="10287000" cy="18288000"/>
  <p:embeddedFontLst>
    <p:embeddedFont>
      <p:font typeface="Do Hyeon"/>
      <p:regular r:id="rId58"/>
    </p:embeddedFont>
    <p:embeddedFont>
      <p:font typeface="Black Han Sans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0" roundtripDataSignature="AMtx7mj4BEAHzQwkGeS3HUap7Y46RyMV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BlackHanSans-regular.fntdata"/><Relationship Id="rId14" Type="http://schemas.openxmlformats.org/officeDocument/2006/relationships/slide" Target="slides/slide9.xml"/><Relationship Id="rId58" Type="http://schemas.openxmlformats.org/officeDocument/2006/relationships/font" Target="fonts/DoHyeon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aa529cf4_3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135aa529cf4_3_3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5aa529cf4_3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135aa529cf4_3_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43ca02c1a_5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f43ca02c1a_5_1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59b4a6276_0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359b4a6276_0_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5aa529cf4_2_19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35aa529cf4_2_19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5aa529cf4_2_2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135aa529cf4_2_20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bd79c4e25_0_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12bd79c4e25_0_4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51c6f2559_0_9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1351c6f2559_0_9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aa529cf4_2_1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135aa529cf4_2_1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5aa529cf4_2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135aa529cf4_2_1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5aa529cf4_0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135aa529cf4_0_3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5aa529cf4_0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135aa529cf4_0_6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aa529cf4_2_2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135aa529cf4_2_21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5aa529cf4_2_1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135aa529cf4_2_15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5a6f1e83d_2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135a6f1e83d_2_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5aa529cf4_0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135aa529cf4_0_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581674e68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13581674e68_2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5aa529cf4_2_1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135aa529cf4_2_11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5aa529cf4_2_1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35aa529cf4_2_1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48555dfbc_0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1348555dfbc_0_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5aa529cf4_1_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135aa529cf4_1_5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5b67392bb_5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135b67392bb_5_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5aa529cf4_2_2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135aa529cf4_2_26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5aa529cf4_2_2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g135aa529cf4_2_24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43ca02c1a_3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f43ca02c1a_3_1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5aa529cf4_2_2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135aa529cf4_2_27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43ca02c1a_3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f43ca02c1a_3_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142ab9a67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12142ab9a67_1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32750cc9c_0_1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1332750cc9c_0_11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58b0a5e2f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1358b0a5e2f_0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p1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81674e68_0_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2" name="Google Shape;582;g13581674e68_0_3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3581674e68_0_2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3581674e68_0_2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581674e68_0_78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3581674e68_0_78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581674e68_0_3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13581674e68_0_3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581674e68_0_6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13581674e68_0_6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이번 기간 동안은 다 같이 픽셀유동화 기능 구현</a:t>
            </a:r>
            <a:endParaRPr/>
          </a:p>
        </p:txBody>
      </p:sp>
      <p:sp>
        <p:nvSpPr>
          <p:cNvPr id="694" name="Google Shape;694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3581674e68_0_1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3581674e68_0_17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581674e68_0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g13581674e68_0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2bd79c4e25_0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g12bd79c4e25_0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58b0a5e2f_0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1358b0a5e2f_0_2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8" name="Google Shape;758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3581674e68_0_1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0" name="Google Shape;770;g13581674e68_0_1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5aa529cf4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135aa529cf4_0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5aa529cf4_2_18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135aa529cf4_2_18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dd0db0b6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23dd0db0b6_0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5aa529cf4_3_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135aa529cf4_3_2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6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63.gif"/><Relationship Id="rId6" Type="http://schemas.openxmlformats.org/officeDocument/2006/relationships/image" Target="../media/image5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2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5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5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hyperlink" Target="http://www.youtube.com/watch?v=G9bzEr68W7o" TargetMode="External"/><Relationship Id="rId8" Type="http://schemas.openxmlformats.org/officeDocument/2006/relationships/image" Target="../media/image6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hyperlink" Target="http://www.youtube.com/watch?v=IJWzI702E64" TargetMode="External"/><Relationship Id="rId8" Type="http://schemas.openxmlformats.org/officeDocument/2006/relationships/image" Target="../media/image7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hyperlink" Target="http://www.youtube.com/watch?v=iPgiczptv8E" TargetMode="External"/><Relationship Id="rId7" Type="http://schemas.openxmlformats.org/officeDocument/2006/relationships/image" Target="../media/image6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65.png"/><Relationship Id="rId6" Type="http://schemas.openxmlformats.org/officeDocument/2006/relationships/image" Target="../media/image90.gif"/><Relationship Id="rId7" Type="http://schemas.openxmlformats.org/officeDocument/2006/relationships/image" Target="../media/image78.gif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75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9" Type="http://schemas.openxmlformats.org/officeDocument/2006/relationships/image" Target="../media/image74.png"/><Relationship Id="rId5" Type="http://schemas.openxmlformats.org/officeDocument/2006/relationships/image" Target="../media/image26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hyperlink" Target="http://www.youtube.com/watch?v=ltX-qUjbkdc" TargetMode="External"/><Relationship Id="rId7" Type="http://schemas.openxmlformats.org/officeDocument/2006/relationships/image" Target="../media/image7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7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9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83.jpg"/><Relationship Id="rId7" Type="http://schemas.openxmlformats.org/officeDocument/2006/relationships/image" Target="../media/image8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84.png"/><Relationship Id="rId7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82.png"/><Relationship Id="rId7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96.png"/><Relationship Id="rId7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99.gif"/><Relationship Id="rId6" Type="http://schemas.openxmlformats.org/officeDocument/2006/relationships/image" Target="../media/image6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8.jpg"/><Relationship Id="rId6" Type="http://schemas.openxmlformats.org/officeDocument/2006/relationships/image" Target="../media/image3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2.png"/><Relationship Id="rId13" Type="http://schemas.openxmlformats.org/officeDocument/2006/relationships/image" Target="../media/image120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9" Type="http://schemas.openxmlformats.org/officeDocument/2006/relationships/image" Target="../media/image111.png"/><Relationship Id="rId15" Type="http://schemas.openxmlformats.org/officeDocument/2006/relationships/image" Target="../media/image115.png"/><Relationship Id="rId14" Type="http://schemas.openxmlformats.org/officeDocument/2006/relationships/image" Target="../media/image113.png"/><Relationship Id="rId17" Type="http://schemas.openxmlformats.org/officeDocument/2006/relationships/image" Target="../media/image119.png"/><Relationship Id="rId16" Type="http://schemas.openxmlformats.org/officeDocument/2006/relationships/image" Target="../media/image11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8" Type="http://schemas.openxmlformats.org/officeDocument/2006/relationships/image" Target="../media/image118.png"/><Relationship Id="rId7" Type="http://schemas.openxmlformats.org/officeDocument/2006/relationships/image" Target="../media/image105.png"/><Relationship Id="rId8" Type="http://schemas.openxmlformats.org/officeDocument/2006/relationships/image" Target="../media/image1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Relationship Id="rId9" Type="http://schemas.openxmlformats.org/officeDocument/2006/relationships/image" Target="../media/image109.png"/><Relationship Id="rId5" Type="http://schemas.openxmlformats.org/officeDocument/2006/relationships/image" Target="../media/image106.png"/><Relationship Id="rId6" Type="http://schemas.openxmlformats.org/officeDocument/2006/relationships/image" Target="../media/image114.png"/><Relationship Id="rId7" Type="http://schemas.openxmlformats.org/officeDocument/2006/relationships/image" Target="../media/image132.png"/><Relationship Id="rId8" Type="http://schemas.openxmlformats.org/officeDocument/2006/relationships/image" Target="../media/image1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Relationship Id="rId9" Type="http://schemas.openxmlformats.org/officeDocument/2006/relationships/image" Target="../media/image132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06.png"/><Relationship Id="rId8" Type="http://schemas.openxmlformats.org/officeDocument/2006/relationships/image" Target="../media/image1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Relationship Id="rId9" Type="http://schemas.openxmlformats.org/officeDocument/2006/relationships/image" Target="../media/image132.png"/><Relationship Id="rId5" Type="http://schemas.openxmlformats.org/officeDocument/2006/relationships/image" Target="../media/image109.png"/><Relationship Id="rId6" Type="http://schemas.openxmlformats.org/officeDocument/2006/relationships/image" Target="../media/image107.png"/><Relationship Id="rId7" Type="http://schemas.openxmlformats.org/officeDocument/2006/relationships/image" Target="../media/image106.png"/><Relationship Id="rId8" Type="http://schemas.openxmlformats.org/officeDocument/2006/relationships/image" Target="../media/image1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Relationship Id="rId5" Type="http://schemas.openxmlformats.org/officeDocument/2006/relationships/image" Target="../media/image106.png"/><Relationship Id="rId6" Type="http://schemas.openxmlformats.org/officeDocument/2006/relationships/image" Target="../media/image114.png"/><Relationship Id="rId7" Type="http://schemas.openxmlformats.org/officeDocument/2006/relationships/image" Target="../media/image1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89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8.png"/><Relationship Id="rId10" Type="http://schemas.openxmlformats.org/officeDocument/2006/relationships/image" Target="../media/image150.png"/><Relationship Id="rId13" Type="http://schemas.openxmlformats.org/officeDocument/2006/relationships/image" Target="../media/image161.png"/><Relationship Id="rId1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1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5" Type="http://schemas.openxmlformats.org/officeDocument/2006/relationships/image" Target="../media/image156.png"/><Relationship Id="rId14" Type="http://schemas.openxmlformats.org/officeDocument/2006/relationships/image" Target="../media/image160.png"/><Relationship Id="rId16" Type="http://schemas.openxmlformats.org/officeDocument/2006/relationships/image" Target="../media/image157.png"/><Relationship Id="rId5" Type="http://schemas.openxmlformats.org/officeDocument/2006/relationships/image" Target="../media/image146.png"/><Relationship Id="rId6" Type="http://schemas.openxmlformats.org/officeDocument/2006/relationships/image" Target="../media/image148.png"/><Relationship Id="rId7" Type="http://schemas.openxmlformats.org/officeDocument/2006/relationships/image" Target="../media/image151.png"/><Relationship Id="rId8" Type="http://schemas.openxmlformats.org/officeDocument/2006/relationships/image" Target="../media/image1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1.png"/><Relationship Id="rId4" Type="http://schemas.openxmlformats.org/officeDocument/2006/relationships/image" Target="../media/image151.png"/><Relationship Id="rId5" Type="http://schemas.openxmlformats.org/officeDocument/2006/relationships/image" Target="../media/image158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1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60.png"/><Relationship Id="rId7" Type="http://schemas.openxmlformats.org/officeDocument/2006/relationships/image" Target="../media/image1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9.jpg"/><Relationship Id="rId6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1.png"/><Relationship Id="rId4" Type="http://schemas.openxmlformats.org/officeDocument/2006/relationships/image" Target="../media/image146.png"/><Relationship Id="rId5" Type="http://schemas.openxmlformats.org/officeDocument/2006/relationships/image" Target="../media/image154.png"/><Relationship Id="rId6" Type="http://schemas.openxmlformats.org/officeDocument/2006/relationships/image" Target="../media/image161.png"/><Relationship Id="rId7" Type="http://schemas.openxmlformats.org/officeDocument/2006/relationships/image" Target="../media/image1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1.png"/><Relationship Id="rId4" Type="http://schemas.openxmlformats.org/officeDocument/2006/relationships/image" Target="../media/image149.png"/><Relationship Id="rId5" Type="http://schemas.openxmlformats.org/officeDocument/2006/relationships/image" Target="../media/image153.png"/><Relationship Id="rId6" Type="http://schemas.openxmlformats.org/officeDocument/2006/relationships/image" Target="../media/image163.png"/><Relationship Id="rId7" Type="http://schemas.openxmlformats.org/officeDocument/2006/relationships/image" Target="../media/image1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7.png"/><Relationship Id="rId4" Type="http://schemas.openxmlformats.org/officeDocument/2006/relationships/image" Target="../media/image179.png"/><Relationship Id="rId5" Type="http://schemas.openxmlformats.org/officeDocument/2006/relationships/image" Target="../media/image1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7848478" y="4490181"/>
            <a:ext cx="13564824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848478" y="-293185"/>
            <a:ext cx="13564823" cy="68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426" y="3222817"/>
            <a:ext cx="15720743" cy="7239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705338" y="607758"/>
            <a:ext cx="829192" cy="396843"/>
            <a:chOff x="705338" y="607758"/>
            <a:chExt cx="829192" cy="396843"/>
          </a:xfrm>
        </p:grpSpPr>
        <p:pic>
          <p:nvPicPr>
            <p:cNvPr id="88" name="Google Shape;88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5338" y="610905"/>
              <a:ext cx="561087" cy="39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7391" y="607758"/>
              <a:ext cx="137139" cy="137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"/>
          <p:cNvSpPr txBox="1"/>
          <p:nvPr/>
        </p:nvSpPr>
        <p:spPr>
          <a:xfrm>
            <a:off x="3279500" y="1476250"/>
            <a:ext cx="146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35aa529cf4_3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63" y="2984450"/>
            <a:ext cx="10455676" cy="679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35aa529cf4_3_39"/>
          <p:cNvSpPr txBox="1"/>
          <p:nvPr/>
        </p:nvSpPr>
        <p:spPr>
          <a:xfrm>
            <a:off x="419325" y="4056650"/>
            <a:ext cx="30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3" name="Google Shape;203;g135aa529cf4_3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35aa529cf4_3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35aa529cf4_3_39"/>
          <p:cNvSpPr txBox="1"/>
          <p:nvPr/>
        </p:nvSpPr>
        <p:spPr>
          <a:xfrm>
            <a:off x="1170143" y="14410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06" name="Google Shape;206;g135aa529cf4_3_39"/>
          <p:cNvGrpSpPr/>
          <p:nvPr/>
        </p:nvGrpSpPr>
        <p:grpSpPr>
          <a:xfrm>
            <a:off x="-455673" y="158378"/>
            <a:ext cx="24182031" cy="3026165"/>
            <a:chOff x="-4341873" y="5111378"/>
            <a:chExt cx="24182031" cy="3026165"/>
          </a:xfrm>
        </p:grpSpPr>
        <p:pic>
          <p:nvPicPr>
            <p:cNvPr id="207" name="Google Shape;207;g135aa529cf4_3_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g135aa529cf4_3_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g135aa529cf4_3_39"/>
          <p:cNvSpPr txBox="1"/>
          <p:nvPr/>
        </p:nvSpPr>
        <p:spPr>
          <a:xfrm>
            <a:off x="6442625" y="1256725"/>
            <a:ext cx="1260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IMGUI </a:t>
            </a: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메인메뉴</a:t>
            </a:r>
            <a:endParaRPr b="0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0" name="Google Shape;210;g135aa529cf4_3_39"/>
          <p:cNvSpPr txBox="1"/>
          <p:nvPr/>
        </p:nvSpPr>
        <p:spPr>
          <a:xfrm>
            <a:off x="11604350" y="4411350"/>
            <a:ext cx="5219400" cy="4433100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  <a:latin typeface="Do Hyeon"/>
                <a:ea typeface="Do Hyeon"/>
                <a:cs typeface="Do Hyeon"/>
                <a:sym typeface="Do Hyeon"/>
              </a:rPr>
              <a:t>Rendering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메뉴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Reset :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초기 상태로 되돌리기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Points :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mesh의 정점 렌더링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Polygon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mesh의 폴리곤 렌더링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Wireframe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mesh의 edge 렌더링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Transparency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투과 여부 설정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Shading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쉐이딩 기법 변경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Background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배경 Grid On/Off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35aa529cf4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025" y="2783975"/>
            <a:ext cx="6608650" cy="72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35aa529cf4_3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35aa529cf4_3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135aa529cf4_3_4"/>
          <p:cNvGrpSpPr/>
          <p:nvPr/>
        </p:nvGrpSpPr>
        <p:grpSpPr>
          <a:xfrm>
            <a:off x="-455673" y="158378"/>
            <a:ext cx="24182031" cy="3026165"/>
            <a:chOff x="-4341873" y="5111378"/>
            <a:chExt cx="24182031" cy="3026165"/>
          </a:xfrm>
        </p:grpSpPr>
        <p:pic>
          <p:nvPicPr>
            <p:cNvPr id="219" name="Google Shape;219;g135aa529cf4_3_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135aa529cf4_3_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g135aa529cf4_3_4"/>
          <p:cNvPicPr preferRelativeResize="0"/>
          <p:nvPr/>
        </p:nvPicPr>
        <p:blipFill rotWithShape="1">
          <a:blip r:embed="rId8">
            <a:alphaModFix/>
          </a:blip>
          <a:srcRect b="7817" l="0" r="0" t="0"/>
          <a:stretch/>
        </p:blipFill>
        <p:spPr>
          <a:xfrm>
            <a:off x="1490950" y="2783975"/>
            <a:ext cx="6472824" cy="72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35aa529cf4_3_4"/>
          <p:cNvSpPr txBox="1"/>
          <p:nvPr/>
        </p:nvSpPr>
        <p:spPr>
          <a:xfrm>
            <a:off x="419325" y="4056650"/>
            <a:ext cx="30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3" name="Google Shape;223;g135aa529cf4_3_4"/>
          <p:cNvSpPr txBox="1"/>
          <p:nvPr/>
        </p:nvSpPr>
        <p:spPr>
          <a:xfrm>
            <a:off x="1170143" y="14410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4" name="Google Shape;224;g135aa529cf4_3_4"/>
          <p:cNvSpPr txBox="1"/>
          <p:nvPr/>
        </p:nvSpPr>
        <p:spPr>
          <a:xfrm>
            <a:off x="6442625" y="1256725"/>
            <a:ext cx="1260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IMGUI </a:t>
            </a: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메인메뉴</a:t>
            </a:r>
            <a:endParaRPr b="0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5" name="Google Shape;225;g135aa529cf4_3_4"/>
          <p:cNvSpPr txBox="1"/>
          <p:nvPr/>
        </p:nvSpPr>
        <p:spPr>
          <a:xfrm>
            <a:off x="12578075" y="6788825"/>
            <a:ext cx="5490900" cy="2770500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  <a:latin typeface="Do Hyeon"/>
                <a:ea typeface="Do Hyeon"/>
                <a:cs typeface="Do Hyeon"/>
                <a:sym typeface="Do Hyeon"/>
              </a:rPr>
              <a:t>Select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 Elements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객체를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Vertices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메쉬의 정점을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Faces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삼각형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MeshPoints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위 임의의 점을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6" name="Google Shape;226;g135aa529cf4_3_4"/>
          <p:cNvSpPr txBox="1"/>
          <p:nvPr/>
        </p:nvSpPr>
        <p:spPr>
          <a:xfrm>
            <a:off x="4049975" y="6447275"/>
            <a:ext cx="3913800" cy="3324600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  <a:latin typeface="Do Hyeon"/>
                <a:ea typeface="Do Hyeon"/>
                <a:cs typeface="Do Hyeon"/>
                <a:sym typeface="Do Hyeon"/>
              </a:rPr>
              <a:t>Select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- Tools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RECT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사각형 영역 선택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BRUSH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브러쉬 영역 선택 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LASSO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올가미 영역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CIRCLE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원 영역 선택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POLY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폴리곤 영역 선택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f43ca02c1a_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013" y="2805575"/>
            <a:ext cx="10409977" cy="66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f43ca02c1a_5_13"/>
          <p:cNvSpPr txBox="1"/>
          <p:nvPr/>
        </p:nvSpPr>
        <p:spPr>
          <a:xfrm>
            <a:off x="419325" y="4056650"/>
            <a:ext cx="30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3" name="Google Shape;233;gf43ca02c1a_5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f43ca02c1a_5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f43ca02c1a_5_13"/>
          <p:cNvSpPr txBox="1"/>
          <p:nvPr/>
        </p:nvSpPr>
        <p:spPr>
          <a:xfrm>
            <a:off x="1170143" y="14410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36" name="Google Shape;236;gf43ca02c1a_5_13"/>
          <p:cNvGrpSpPr/>
          <p:nvPr/>
        </p:nvGrpSpPr>
        <p:grpSpPr>
          <a:xfrm>
            <a:off x="-455673" y="158378"/>
            <a:ext cx="24182031" cy="3026165"/>
            <a:chOff x="-4341873" y="5111378"/>
            <a:chExt cx="24182031" cy="3026165"/>
          </a:xfrm>
        </p:grpSpPr>
        <p:pic>
          <p:nvPicPr>
            <p:cNvPr id="237" name="Google Shape;237;gf43ca02c1a_5_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gf43ca02c1a_5_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gf43ca02c1a_5_13"/>
          <p:cNvSpPr txBox="1"/>
          <p:nvPr/>
        </p:nvSpPr>
        <p:spPr>
          <a:xfrm>
            <a:off x="6442625" y="1256725"/>
            <a:ext cx="1260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IMGUI </a:t>
            </a: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메인메뉴</a:t>
            </a:r>
            <a:endParaRPr b="0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0" name="Google Shape;240;gf43ca02c1a_5_13"/>
          <p:cNvSpPr txBox="1"/>
          <p:nvPr/>
        </p:nvSpPr>
        <p:spPr>
          <a:xfrm>
            <a:off x="10841100" y="5147125"/>
            <a:ext cx="6116100" cy="2555100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D85C6"/>
                </a:solidFill>
                <a:latin typeface="Do Hyeon"/>
                <a:ea typeface="Do Hyeon"/>
                <a:cs typeface="Do Hyeon"/>
                <a:sym typeface="Do Hyeon"/>
              </a:rPr>
              <a:t>Edit</a:t>
            </a: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메뉴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Sculpting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스컬핑 기능 실행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Transform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물체 변형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 Color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 Color를 변경 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359b4a6276_0_5"/>
          <p:cNvPicPr preferRelativeResize="0"/>
          <p:nvPr/>
        </p:nvPicPr>
        <p:blipFill rotWithShape="1">
          <a:blip r:embed="rId3">
            <a:alphaModFix/>
          </a:blip>
          <a:srcRect b="9379" l="0" r="0" t="0"/>
          <a:stretch/>
        </p:blipFill>
        <p:spPr>
          <a:xfrm>
            <a:off x="4527975" y="3039075"/>
            <a:ext cx="5960200" cy="65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359b4a6276_0_5"/>
          <p:cNvSpPr txBox="1"/>
          <p:nvPr/>
        </p:nvSpPr>
        <p:spPr>
          <a:xfrm>
            <a:off x="368800" y="4361450"/>
            <a:ext cx="30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7" name="Google Shape;247;g1359b4a6276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84636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359b4a6276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461911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359b4a6276_0_5"/>
          <p:cNvSpPr txBox="1"/>
          <p:nvPr/>
        </p:nvSpPr>
        <p:spPr>
          <a:xfrm>
            <a:off x="1170143" y="14410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50" name="Google Shape;250;g1359b4a6276_0_5"/>
          <p:cNvGrpSpPr/>
          <p:nvPr/>
        </p:nvGrpSpPr>
        <p:grpSpPr>
          <a:xfrm>
            <a:off x="-455673" y="158378"/>
            <a:ext cx="24182031" cy="3026165"/>
            <a:chOff x="-4341873" y="5111378"/>
            <a:chExt cx="24182031" cy="3026165"/>
          </a:xfrm>
        </p:grpSpPr>
        <p:pic>
          <p:nvPicPr>
            <p:cNvPr id="251" name="Google Shape;251;g1359b4a6276_0_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g1359b4a6276_0_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g1359b4a6276_0_5"/>
          <p:cNvSpPr txBox="1"/>
          <p:nvPr/>
        </p:nvSpPr>
        <p:spPr>
          <a:xfrm>
            <a:off x="6442625" y="1256725"/>
            <a:ext cx="1260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IMGUI </a:t>
            </a: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사이드 바 및 File 메뉴</a:t>
            </a:r>
            <a:endParaRPr b="0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g1359b4a6276_0_5"/>
          <p:cNvSpPr txBox="1"/>
          <p:nvPr/>
        </p:nvSpPr>
        <p:spPr>
          <a:xfrm>
            <a:off x="1655613" y="4592300"/>
            <a:ext cx="22839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New File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 File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Save File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 Camera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Save Camera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Exit 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55" name="Google Shape;255;g1359b4a6276_0_5"/>
          <p:cNvCxnSpPr/>
          <p:nvPr/>
        </p:nvCxnSpPr>
        <p:spPr>
          <a:xfrm>
            <a:off x="3634325" y="4937350"/>
            <a:ext cx="831900" cy="51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g1359b4a6276_0_5"/>
          <p:cNvSpPr txBox="1"/>
          <p:nvPr/>
        </p:nvSpPr>
        <p:spPr>
          <a:xfrm>
            <a:off x="10549925" y="4306475"/>
            <a:ext cx="7059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New File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현재 편집 중인 파일을 닫고 새로운 파일 오픈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 File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.obj 파일 불러오기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Save File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,obj 파일 저장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 Camera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.cam 파일(카메라 정보) 불러오기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Save Camera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카메라 위치와 파일 저장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Exit :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프로그램 종료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57" name="Google Shape;257;g1359b4a6276_0_5"/>
          <p:cNvCxnSpPr/>
          <p:nvPr/>
        </p:nvCxnSpPr>
        <p:spPr>
          <a:xfrm>
            <a:off x="3587100" y="8211675"/>
            <a:ext cx="917400" cy="1599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g1359b4a6276_0_5"/>
          <p:cNvCxnSpPr/>
          <p:nvPr/>
        </p:nvCxnSpPr>
        <p:spPr>
          <a:xfrm flipH="1" rot="10800000">
            <a:off x="3634325" y="5611625"/>
            <a:ext cx="753900" cy="45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g1359b4a6276_0_5"/>
          <p:cNvCxnSpPr/>
          <p:nvPr/>
        </p:nvCxnSpPr>
        <p:spPr>
          <a:xfrm>
            <a:off x="3660725" y="6206050"/>
            <a:ext cx="765000" cy="960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g1359b4a6276_0_5"/>
          <p:cNvCxnSpPr/>
          <p:nvPr/>
        </p:nvCxnSpPr>
        <p:spPr>
          <a:xfrm>
            <a:off x="3873375" y="7562350"/>
            <a:ext cx="653400" cy="1542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g1359b4a6276_0_5"/>
          <p:cNvCxnSpPr/>
          <p:nvPr/>
        </p:nvCxnSpPr>
        <p:spPr>
          <a:xfrm>
            <a:off x="3939525" y="6862275"/>
            <a:ext cx="532200" cy="1029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g1359b4a6276_0_5"/>
          <p:cNvSpPr/>
          <p:nvPr/>
        </p:nvSpPr>
        <p:spPr>
          <a:xfrm>
            <a:off x="4572000" y="4668050"/>
            <a:ext cx="1030500" cy="4054800"/>
          </a:xfrm>
          <a:prstGeom prst="rect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35aa529cf4_2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35aa529cf4_2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35aa529cf4_2_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35aa529cf4_2_1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73668" cy="700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35aa529cf4_2_191"/>
          <p:cNvSpPr txBox="1"/>
          <p:nvPr/>
        </p:nvSpPr>
        <p:spPr>
          <a:xfrm>
            <a:off x="1902193" y="5524250"/>
            <a:ext cx="4638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2) Module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135aa529cf4_2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35aa529cf4_2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35aa529cf4_2_205"/>
          <p:cNvSpPr txBox="1"/>
          <p:nvPr/>
        </p:nvSpPr>
        <p:spPr>
          <a:xfrm>
            <a:off x="5573375" y="1985875"/>
            <a:ext cx="877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-"/>
            </a:pPr>
            <a:r>
              <a:rPr b="1" lang="en-US" sz="2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가중치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를 이용한 자유 변형</a:t>
            </a:r>
            <a:endParaRPr b="1" i="0" sz="1200" u="none" cap="none" strike="noStrike">
              <a:solidFill>
                <a:srgbClr val="061F5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9" name="Google Shape;279;g135aa529cf4_2_205"/>
          <p:cNvPicPr preferRelativeResize="0"/>
          <p:nvPr/>
        </p:nvPicPr>
        <p:blipFill rotWithShape="1">
          <a:blip r:embed="rId5">
            <a:alphaModFix/>
          </a:blip>
          <a:srcRect b="0" l="0" r="2171" t="4698"/>
          <a:stretch/>
        </p:blipFill>
        <p:spPr>
          <a:xfrm>
            <a:off x="3367750" y="3276975"/>
            <a:ext cx="5348024" cy="5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35aa529cf4_2_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2225" y="3276975"/>
            <a:ext cx="5453400" cy="52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35aa529cf4_2_205"/>
          <p:cNvSpPr txBox="1"/>
          <p:nvPr/>
        </p:nvSpPr>
        <p:spPr>
          <a:xfrm>
            <a:off x="408153" y="1441075"/>
            <a:ext cx="354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자유변형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2bd79c4e25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2bd79c4e25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bd79c4e25_0_46"/>
          <p:cNvSpPr txBox="1"/>
          <p:nvPr/>
        </p:nvSpPr>
        <p:spPr>
          <a:xfrm>
            <a:off x="103349" y="1364875"/>
            <a:ext cx="465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픽셀유동화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9" name="Google Shape;289;g12bd79c4e25_0_46"/>
          <p:cNvSpPr txBox="1"/>
          <p:nvPr/>
        </p:nvSpPr>
        <p:spPr>
          <a:xfrm>
            <a:off x="5643050" y="1833475"/>
            <a:ext cx="877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-"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mesh의 </a:t>
            </a:r>
            <a:r>
              <a:rPr b="1" lang="en-US" sz="2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원형을 보전하는 상태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에서 특정 방식으로 변형/보정</a:t>
            </a:r>
            <a:endParaRPr b="1" i="0" sz="12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0" name="Google Shape;290;g12bd79c4e25_0_46"/>
          <p:cNvPicPr preferRelativeResize="0"/>
          <p:nvPr/>
        </p:nvPicPr>
        <p:blipFill rotWithShape="1">
          <a:blip r:embed="rId5">
            <a:alphaModFix/>
          </a:blip>
          <a:srcRect b="0" l="3464" r="5361" t="8003"/>
          <a:stretch/>
        </p:blipFill>
        <p:spPr>
          <a:xfrm>
            <a:off x="5880188" y="3054254"/>
            <a:ext cx="7030075" cy="5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351c6f2559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351c6f2559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351c6f2559_0_98"/>
          <p:cNvSpPr txBox="1"/>
          <p:nvPr/>
        </p:nvSpPr>
        <p:spPr>
          <a:xfrm>
            <a:off x="1170153" y="1364875"/>
            <a:ext cx="354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Etc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8" name="Google Shape;298;g1351c6f2559_0_98"/>
          <p:cNvSpPr txBox="1"/>
          <p:nvPr/>
        </p:nvSpPr>
        <p:spPr>
          <a:xfrm>
            <a:off x="5720750" y="2001450"/>
            <a:ext cx="9013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-"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Zoom In/Out, Rotation 등의 기본 편의기능 포함</a:t>
            </a:r>
            <a:endParaRPr b="1" i="0" sz="12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9" name="Google Shape;299;g1351c6f2559_0_98"/>
          <p:cNvPicPr preferRelativeResize="0"/>
          <p:nvPr/>
        </p:nvPicPr>
        <p:blipFill rotWithShape="1">
          <a:blip r:embed="rId5">
            <a:alphaModFix/>
          </a:blip>
          <a:srcRect b="15164" l="27935" r="13537" t="17882"/>
          <a:stretch/>
        </p:blipFill>
        <p:spPr>
          <a:xfrm>
            <a:off x="9369450" y="3346202"/>
            <a:ext cx="6239051" cy="49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351c6f2559_0_98"/>
          <p:cNvPicPr preferRelativeResize="0"/>
          <p:nvPr/>
        </p:nvPicPr>
        <p:blipFill rotWithShape="1">
          <a:blip r:embed="rId6">
            <a:alphaModFix/>
          </a:blip>
          <a:srcRect b="0" l="10380" r="13464" t="5024"/>
          <a:stretch/>
        </p:blipFill>
        <p:spPr>
          <a:xfrm>
            <a:off x="3552542" y="3346200"/>
            <a:ext cx="5619607" cy="49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"/>
          <p:cNvSpPr txBox="1"/>
          <p:nvPr/>
        </p:nvSpPr>
        <p:spPr>
          <a:xfrm>
            <a:off x="2023956" y="5524250"/>
            <a:ext cx="4638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주요기능 소개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9" name="Google Shape;3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55579" cy="700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35aa529cf4_2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35aa529cf4_2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35aa529cf4_2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35aa529cf4_2_144"/>
          <p:cNvSpPr txBox="1"/>
          <p:nvPr/>
        </p:nvSpPr>
        <p:spPr>
          <a:xfrm>
            <a:off x="2023956" y="5524250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36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o Hyeon"/>
              <a:buAutoNum type="arabicParenR"/>
            </a:pPr>
            <a:r>
              <a:rPr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기본기능</a:t>
            </a:r>
            <a:endParaRPr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8" name="Google Shape;318;g135aa529cf4_2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55579" cy="700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"/>
          <p:cNvGrpSpPr/>
          <p:nvPr/>
        </p:nvGrpSpPr>
        <p:grpSpPr>
          <a:xfrm>
            <a:off x="4148537" y="3281962"/>
            <a:ext cx="1825322" cy="1825322"/>
            <a:chOff x="4148537" y="3281962"/>
            <a:chExt cx="1825322" cy="1825322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4271922" y="3693201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4639286" y="3916638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"/>
          <p:cNvGrpSpPr/>
          <p:nvPr/>
        </p:nvGrpSpPr>
        <p:grpSpPr>
          <a:xfrm>
            <a:off x="7341655" y="5624888"/>
            <a:ext cx="1825322" cy="1825322"/>
            <a:chOff x="7341655" y="5624888"/>
            <a:chExt cx="1825322" cy="1825322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7465040" y="6036127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7832404" y="6259564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069" y="3630964"/>
            <a:ext cx="971361" cy="1034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"/>
          <p:cNvGrpSpPr/>
          <p:nvPr/>
        </p:nvGrpSpPr>
        <p:grpSpPr>
          <a:xfrm>
            <a:off x="4148537" y="5624888"/>
            <a:ext cx="1825322" cy="1825322"/>
            <a:chOff x="4148537" y="5624888"/>
            <a:chExt cx="1825322" cy="1825322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4271922" y="6036127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4639286" y="6259564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5212" y="5973897"/>
            <a:ext cx="1114848" cy="10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7837657" y="-289008"/>
            <a:ext cx="12244245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700000">
            <a:off x="5669632" y="4458593"/>
            <a:ext cx="14784245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8723810"/>
            <a:ext cx="18285714" cy="15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"/>
          <p:cNvGrpSpPr/>
          <p:nvPr/>
        </p:nvGrpSpPr>
        <p:grpSpPr>
          <a:xfrm>
            <a:off x="599515" y="5624888"/>
            <a:ext cx="1825322" cy="1825322"/>
            <a:chOff x="599515" y="5624888"/>
            <a:chExt cx="1825322" cy="1825322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722900" y="6036127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090264" y="6259564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2"/>
          <p:cNvGrpSpPr/>
          <p:nvPr/>
        </p:nvGrpSpPr>
        <p:grpSpPr>
          <a:xfrm>
            <a:off x="599515" y="3281962"/>
            <a:ext cx="1825322" cy="1825322"/>
            <a:chOff x="599515" y="3281962"/>
            <a:chExt cx="1825322" cy="1825322"/>
          </a:xfrm>
        </p:grpSpPr>
        <p:pic>
          <p:nvPicPr>
            <p:cNvPr id="113" name="Google Shape;11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722900" y="3693201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1090264" y="3916638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6193" y="5973897"/>
            <a:ext cx="1080028" cy="10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2152" y="3630970"/>
            <a:ext cx="978244" cy="10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0542" y="313128"/>
            <a:ext cx="7883689" cy="424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56878" y="5992193"/>
            <a:ext cx="1084790" cy="10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2092350" y="3642738"/>
            <a:ext cx="189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5620050" y="3871350"/>
            <a:ext cx="30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프로그램 소개</a:t>
            </a:r>
            <a:endParaRPr b="1" i="0" sz="3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069075" y="5954675"/>
            <a:ext cx="242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주요 기능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소개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5565075" y="6168038"/>
            <a:ext cx="365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제한점</a:t>
            </a:r>
            <a:endParaRPr b="1" i="0" sz="3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821500" y="5990525"/>
            <a:ext cx="242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진행과정 및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Do Hyeon"/>
                <a:ea typeface="Do Hyeon"/>
                <a:cs typeface="Do Hyeon"/>
                <a:sym typeface="Do Hyeon"/>
              </a:rPr>
              <a:t>역할분배</a:t>
            </a:r>
            <a:endParaRPr b="1"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135aa529cf4_2_12"/>
          <p:cNvGrpSpPr/>
          <p:nvPr/>
        </p:nvGrpSpPr>
        <p:grpSpPr>
          <a:xfrm>
            <a:off x="-1476123" y="143090"/>
            <a:ext cx="24182031" cy="3026165"/>
            <a:chOff x="-4341873" y="5111378"/>
            <a:chExt cx="24182031" cy="3026165"/>
          </a:xfrm>
        </p:grpSpPr>
        <p:pic>
          <p:nvPicPr>
            <p:cNvPr id="324" name="Google Shape;324;g135aa529cf4_2_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135aa529cf4_2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g135aa529cf4_2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35aa529cf4_2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35aa529cf4_2_12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g135aa529cf4_2_12"/>
          <p:cNvSpPr txBox="1"/>
          <p:nvPr/>
        </p:nvSpPr>
        <p:spPr>
          <a:xfrm>
            <a:off x="5147225" y="12567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Drag - Mesh 원하는 부위의 Vertices 선택</a:t>
            </a:r>
            <a:endParaRPr b="1" i="0" sz="3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30" name="Google Shape;330;g135aa529cf4_2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8500" y="3019350"/>
            <a:ext cx="7948899" cy="59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g135aa529cf4_0_39"/>
          <p:cNvGrpSpPr/>
          <p:nvPr/>
        </p:nvGrpSpPr>
        <p:grpSpPr>
          <a:xfrm>
            <a:off x="-1476123" y="143090"/>
            <a:ext cx="24182031" cy="3026165"/>
            <a:chOff x="-4341873" y="5111378"/>
            <a:chExt cx="24182031" cy="3026165"/>
          </a:xfrm>
        </p:grpSpPr>
        <p:pic>
          <p:nvPicPr>
            <p:cNvPr id="336" name="Google Shape;336;g135aa529cf4_0_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135aa529cf4_0_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" name="Google Shape;338;g135aa529cf4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35aa529cf4_0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35aa529cf4_0_39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1" name="Google Shape;341;g135aa529cf4_0_39"/>
          <p:cNvSpPr txBox="1"/>
          <p:nvPr/>
        </p:nvSpPr>
        <p:spPr>
          <a:xfrm>
            <a:off x="5147225" y="12567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자유변형 - Shift + T</a:t>
            </a:r>
            <a:endParaRPr b="1" i="0" sz="3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2" name="Google Shape;342;g135aa529cf4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4900" y="2773175"/>
            <a:ext cx="10696726" cy="6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g135aa529cf4_0_65"/>
          <p:cNvGrpSpPr/>
          <p:nvPr/>
        </p:nvGrpSpPr>
        <p:grpSpPr>
          <a:xfrm>
            <a:off x="-1476123" y="143090"/>
            <a:ext cx="24182031" cy="3026165"/>
            <a:chOff x="-4341873" y="5111378"/>
            <a:chExt cx="24182031" cy="3026165"/>
          </a:xfrm>
        </p:grpSpPr>
        <p:pic>
          <p:nvPicPr>
            <p:cNvPr id="348" name="Google Shape;348;g135aa529cf4_0_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135aa529cf4_0_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" name="Google Shape;350;g135aa529cf4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35aa529cf4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35aa529cf4_0_65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3" name="Google Shape;353;g135aa529cf4_0_65"/>
          <p:cNvSpPr txBox="1"/>
          <p:nvPr/>
        </p:nvSpPr>
        <p:spPr>
          <a:xfrm>
            <a:off x="5147225" y="12567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자유변형 - Shift + T</a:t>
            </a:r>
            <a:endParaRPr b="1" i="0" sz="3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4" name="Google Shape;354;g135aa529cf4_0_65" title="0620 자유변형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5475" y="2780875"/>
            <a:ext cx="8959967" cy="6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g135aa529cf4_2_212"/>
          <p:cNvGrpSpPr/>
          <p:nvPr/>
        </p:nvGrpSpPr>
        <p:grpSpPr>
          <a:xfrm>
            <a:off x="-1476123" y="143090"/>
            <a:ext cx="24182031" cy="3026165"/>
            <a:chOff x="-4341873" y="5111378"/>
            <a:chExt cx="24182031" cy="3026165"/>
          </a:xfrm>
        </p:grpSpPr>
        <p:pic>
          <p:nvPicPr>
            <p:cNvPr id="360" name="Google Shape;360;g135aa529cf4_2_2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g135aa529cf4_2_2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g135aa529cf4_2_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35aa529cf4_2_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35aa529cf4_2_212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5" name="Google Shape;365;g135aa529cf4_2_212"/>
          <p:cNvSpPr txBox="1"/>
          <p:nvPr/>
        </p:nvSpPr>
        <p:spPr>
          <a:xfrm>
            <a:off x="5147225" y="12567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자유변형 (2) - 변형 영역 확장 후 실행</a:t>
            </a:r>
            <a:endParaRPr b="1" i="0" sz="3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6" name="Google Shape;366;g135aa529cf4_2_212" title="0620 스컬핑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0101" y="2628476"/>
            <a:ext cx="9533926" cy="71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35aa529cf4_2_212"/>
          <p:cNvSpPr txBox="1"/>
          <p:nvPr/>
        </p:nvSpPr>
        <p:spPr>
          <a:xfrm>
            <a:off x="1289077" y="4756950"/>
            <a:ext cx="5922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가중치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를 이용한 자유 변형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▶ Ctrl+Scroll을 통해 변형 영역 조절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▶ 정점의 중심에서 멀어질수록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rgbClr val="061F56"/>
                </a:solidFill>
                <a:latin typeface="Do Hyeon"/>
                <a:ea typeface="Do Hyeon"/>
                <a:cs typeface="Do Hyeon"/>
                <a:sym typeface="Do Hyeon"/>
              </a:rPr>
              <a:t>변형 가중치 감소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135aa529cf4_2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35aa529cf4_2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35aa529cf4_2_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35aa529cf4_2_152"/>
          <p:cNvSpPr txBox="1"/>
          <p:nvPr/>
        </p:nvSpPr>
        <p:spPr>
          <a:xfrm>
            <a:off x="2023956" y="5524250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2) Liquify</a:t>
            </a:r>
            <a:endParaRPr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6" name="Google Shape;376;g135aa529cf4_2_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55579" cy="700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35a6f1e83d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35a6f1e83d_2_1"/>
          <p:cNvSpPr txBox="1"/>
          <p:nvPr/>
        </p:nvSpPr>
        <p:spPr>
          <a:xfrm>
            <a:off x="5147225" y="13329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시연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 영상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3" name="Google Shape;383;g135a6f1e83d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35a6f1e83d_2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35a6f1e83d_2_1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6" name="Google Shape;386;g135a6f1e83d_2_1" title="Liquify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8613" y="2628480"/>
            <a:ext cx="9400650" cy="70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35aa529cf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35aa529cf4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35aa529cf4_0_28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4" name="Google Shape;394;g135aa529cf4_0_28"/>
          <p:cNvSpPr txBox="1"/>
          <p:nvPr/>
        </p:nvSpPr>
        <p:spPr>
          <a:xfrm>
            <a:off x="2720925" y="3839625"/>
            <a:ext cx="1079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</a:t>
            </a: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+ (Right Button)</a:t>
            </a: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Drag =&gt; </a:t>
            </a:r>
            <a:r>
              <a:rPr b="1" lang="en-US" sz="2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Select mode</a:t>
            </a:r>
            <a:endParaRPr b="1" sz="26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5" name="Google Shape;395;g135aa529cf4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35aa529cf4_0_28"/>
          <p:cNvSpPr txBox="1"/>
          <p:nvPr/>
        </p:nvSpPr>
        <p:spPr>
          <a:xfrm>
            <a:off x="5147225" y="13329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3D Liquify 조작법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7" name="Google Shape;397;g135aa529cf4_0_28"/>
          <p:cNvSpPr txBox="1"/>
          <p:nvPr/>
        </p:nvSpPr>
        <p:spPr>
          <a:xfrm>
            <a:off x="9907725" y="3839613"/>
            <a:ext cx="1079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 + (Right Button) =&gt; </a:t>
            </a:r>
            <a:r>
              <a:rPr b="1" lang="en-US" sz="2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Deformation mode</a:t>
            </a:r>
            <a:endParaRPr b="1" sz="26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8" name="Google Shape;398;g135aa529cf4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175" y="4755400"/>
            <a:ext cx="4659325" cy="46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35aa529cf4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1000" y="4838225"/>
            <a:ext cx="4638900" cy="4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3581674e6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3581674e68_2_0"/>
          <p:cNvSpPr txBox="1"/>
          <p:nvPr/>
        </p:nvSpPr>
        <p:spPr>
          <a:xfrm>
            <a:off x="5147225" y="1332925"/>
            <a:ext cx="126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ARAP 기반 형상변형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6" name="Google Shape;406;g13581674e68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3581674e68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3581674e68_2_0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9" name="Google Shape;409;g13581674e68_2_0"/>
          <p:cNvSpPr txBox="1"/>
          <p:nvPr/>
        </p:nvSpPr>
        <p:spPr>
          <a:xfrm>
            <a:off x="3213125" y="3086863"/>
            <a:ext cx="147696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A</a:t>
            </a:r>
            <a:r>
              <a:rPr b="1" i="0" lang="en-US" sz="30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RAP</a:t>
            </a:r>
            <a:r>
              <a:rPr b="1" i="0" lang="en-US" sz="30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 기반 Polygon Mesh Deformation</a:t>
            </a:r>
            <a:endParaRPr b="1" i="0" sz="30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o Hyeon"/>
              <a:buChar char="●"/>
            </a:pPr>
            <a:r>
              <a:rPr b="1" i="0" lang="en-US" sz="27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Arap (</a:t>
            </a:r>
            <a:r>
              <a:rPr b="1" lang="en-US" sz="2700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As-Rigid-As-Possible Dynamic Deformation)</a:t>
            </a:r>
            <a:endParaRPr b="1" i="0" sz="27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모델의 원형을 최대한 보존하면서 변형시키기 위해 폴리곤 메시 모델을 사면체 메시 모델로 변환하고, </a:t>
            </a:r>
            <a:endParaRPr i="0" sz="27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US" sz="27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사면체</a:t>
            </a:r>
            <a:r>
              <a:rPr lang="en-US" sz="2700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를</a:t>
            </a:r>
            <a:r>
              <a:rPr i="0" lang="en-US" sz="27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 기본 Mesh 변형과 최대한 유사하게 변형 시키는 방법</a:t>
            </a:r>
            <a:endParaRPr i="0" sz="27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10" name="Google Shape;410;g13581674e68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7325" y="6216250"/>
            <a:ext cx="9113326" cy="20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3581674e68_2_0"/>
          <p:cNvSpPr txBox="1"/>
          <p:nvPr/>
        </p:nvSpPr>
        <p:spPr>
          <a:xfrm>
            <a:off x="13821925" y="6363900"/>
            <a:ext cx="5597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은 전체 사면체 수, 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는 사면체 부피, 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는 사면체의 이상변환행렬 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는 사면체의 실제변환행렬 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	 는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Frobenius norm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는 변형된 사면체의 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꼭짓점 좌표에 관한 이차 함수</a:t>
            </a:r>
            <a:endParaRPr b="0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12" name="Google Shape;412;g13581674e68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78425" y="7626265"/>
            <a:ext cx="295275" cy="3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3581674e68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08113" y="6471170"/>
            <a:ext cx="2952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3581674e68_2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84325" y="6802032"/>
            <a:ext cx="295275" cy="31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3581674e68_2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084325" y="7207749"/>
            <a:ext cx="295275" cy="2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3581674e68_2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084325" y="8282352"/>
            <a:ext cx="295275" cy="3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3581674e68_2_0"/>
          <p:cNvSpPr txBox="1"/>
          <p:nvPr/>
        </p:nvSpPr>
        <p:spPr>
          <a:xfrm>
            <a:off x="4203363" y="8384225"/>
            <a:ext cx="10979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-US" sz="27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변형된 사면체들은 위 에너지 함수 식의 최솟값을 만족</a:t>
            </a:r>
            <a:endParaRPr i="0" sz="27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i="0" sz="27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18" name="Google Shape;418;g13581674e68_2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84325" y="7975585"/>
            <a:ext cx="295275" cy="33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135aa529cf4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35aa529cf4_2_112"/>
          <p:cNvSpPr txBox="1"/>
          <p:nvPr/>
        </p:nvSpPr>
        <p:spPr>
          <a:xfrm>
            <a:off x="5147225" y="1332925"/>
            <a:ext cx="12606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ARAP 기반 형상변형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25" name="Google Shape;425;g135aa529cf4_2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35aa529cf4_2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35aa529cf4_2_112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As-Rigid-As-Possible Surface Modeling &#10;Olga Sorkine and Marc Alexa &#10;Eurographics/ACM SIGGRAPH Symposium on Geometry Processing 2007. &#10;More info at http://igl.ethz.ch/projects/ARAP/" id="428" name="Google Shape;428;g135aa529cf4_2_112" title="As-Rigid-As-Possible Surface Modeli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025" y="3429000"/>
            <a:ext cx="7790725" cy="5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5aa529cf4_2_112"/>
          <p:cNvSpPr txBox="1"/>
          <p:nvPr/>
        </p:nvSpPr>
        <p:spPr>
          <a:xfrm>
            <a:off x="10718175" y="3429000"/>
            <a:ext cx="7955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ARAP</a:t>
            </a:r>
            <a:endParaRPr b="1" sz="3300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변형 에너지를 최소화하는 과정에서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제약조건으로 </a:t>
            </a:r>
            <a:r>
              <a:rPr lang="en-US" sz="2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제어 정점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을 설정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135aa529cf4_2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35aa529cf4_2_161"/>
          <p:cNvSpPr txBox="1"/>
          <p:nvPr/>
        </p:nvSpPr>
        <p:spPr>
          <a:xfrm>
            <a:off x="5147225" y="1332925"/>
            <a:ext cx="12606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ARAP 기반 형상변형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6" name="Google Shape;436;g135aa529cf4_2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35aa529cf4_2_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35aa529cf4_2_161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9" name="Google Shape;439;g135aa529cf4_2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1825" y="3180650"/>
            <a:ext cx="6309700" cy="6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35aa529cf4_2_161"/>
          <p:cNvSpPr txBox="1"/>
          <p:nvPr/>
        </p:nvSpPr>
        <p:spPr>
          <a:xfrm>
            <a:off x="3693875" y="5472375"/>
            <a:ext cx="13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Handle 1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1" name="Google Shape;441;g135aa529cf4_2_161"/>
          <p:cNvSpPr txBox="1"/>
          <p:nvPr/>
        </p:nvSpPr>
        <p:spPr>
          <a:xfrm>
            <a:off x="7824700" y="6947425"/>
            <a:ext cx="13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Handle 3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2" name="Google Shape;442;g135aa529cf4_2_161"/>
          <p:cNvSpPr txBox="1"/>
          <p:nvPr/>
        </p:nvSpPr>
        <p:spPr>
          <a:xfrm>
            <a:off x="11917775" y="6344550"/>
            <a:ext cx="13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3" name="Google Shape;443;g135aa529cf4_2_161"/>
          <p:cNvSpPr txBox="1"/>
          <p:nvPr/>
        </p:nvSpPr>
        <p:spPr>
          <a:xfrm>
            <a:off x="9864425" y="4925075"/>
            <a:ext cx="6557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Handle 1</a:t>
            </a:r>
            <a:endParaRPr b="1" sz="2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▶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Handle 2, 3의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vertices는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고정된 상태로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	Handle 1의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vertices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만 이동됨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Handle 2</a:t>
            </a:r>
            <a:endParaRPr b="1" sz="2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▶ Handle 1, 3의 vertices는 고정된 상태로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	Handle 2의 vertices만 이동됨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Handle 3</a:t>
            </a:r>
            <a:endParaRPr b="1" sz="24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▶ Handle 1, 2의 vertices는 고정된 상태로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	Handle 3의 vertices만 이동됨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4" name="Google Shape;444;g135aa529cf4_2_161"/>
          <p:cNvSpPr txBox="1"/>
          <p:nvPr/>
        </p:nvSpPr>
        <p:spPr>
          <a:xfrm>
            <a:off x="7076400" y="5472375"/>
            <a:ext cx="13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Handle 2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5" name="Google Shape;445;g135aa529cf4_2_161"/>
          <p:cNvSpPr txBox="1"/>
          <p:nvPr/>
        </p:nvSpPr>
        <p:spPr>
          <a:xfrm>
            <a:off x="9668875" y="3087375"/>
            <a:ext cx="7955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ARAP</a:t>
            </a:r>
            <a:endParaRPr b="1" sz="2800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사용자가 직접 조작하는 Handle 이외의 Handle은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제어정점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으로서 고정되어 작용 : 변형 에너지를 최소화하기 위함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17" y="1621266"/>
            <a:ext cx="7717385" cy="70046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237287" y="5524250"/>
            <a:ext cx="4425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348555dfbc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348555dfbc_0_2"/>
          <p:cNvSpPr txBox="1"/>
          <p:nvPr/>
        </p:nvSpPr>
        <p:spPr>
          <a:xfrm>
            <a:off x="5095325" y="1291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(Mouse Callback Function)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52" name="Google Shape;452;g1348555dfbc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348555dfbc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348555dfbc_0_2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5" name="Google Shape;455;g1348555dfbc_0_2"/>
          <p:cNvSpPr txBox="1"/>
          <p:nvPr/>
        </p:nvSpPr>
        <p:spPr>
          <a:xfrm>
            <a:off x="4509425" y="2628475"/>
            <a:ext cx="1377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(각 함수를 통해 알고리즘이 동작되는 과정과 Callback 함수를 통해 실제 Mesh 변형에 반영되는 과정 보여 줌)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6" name="Google Shape;456;g1348555dfbc_0_2"/>
          <p:cNvSpPr/>
          <p:nvPr/>
        </p:nvSpPr>
        <p:spPr>
          <a:xfrm>
            <a:off x="12122225" y="5658775"/>
            <a:ext cx="3824700" cy="3972300"/>
          </a:xfrm>
          <a:prstGeom prst="rect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g1348555dfb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250" y="3218525"/>
            <a:ext cx="11607052" cy="69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35aa529cf4_1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35aa529cf4_1_58"/>
          <p:cNvSpPr txBox="1"/>
          <p:nvPr/>
        </p:nvSpPr>
        <p:spPr>
          <a:xfrm>
            <a:off x="5147225" y="1332925"/>
            <a:ext cx="12606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ARAP 기반 형상변형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64" name="Google Shape;464;g135aa529cf4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35aa529cf4_1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35aa529cf4_1_58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7" name="Google Shape;467;g135aa529cf4_1_58"/>
          <p:cNvSpPr txBox="1"/>
          <p:nvPr/>
        </p:nvSpPr>
        <p:spPr>
          <a:xfrm>
            <a:off x="4509425" y="2628475"/>
            <a:ext cx="13778700" cy="26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요약 - LeastSquareSolver 반복 실행 =&gt; Error 갱신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=&gt; error가 감소하며 변형 mesh의 좌표가 점진적으로 최적화됨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 변형이 Iterative하게 일어나기 때문에 변형 직후의 Mesh가 연속적으로 움직임을 시연 영상에서 확인할 수 있음)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68" name="Google Shape;468;g135aa529cf4_1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7751" y="4208150"/>
            <a:ext cx="5934022" cy="57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5aa529cf4_1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12845" y="4216573"/>
            <a:ext cx="6360606" cy="571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135b67392bb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35b67392bb_5_3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76" name="Google Shape;476;g135b67392bb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35b67392bb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35b67392bb_5_3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79" name="Google Shape;479;g135b67392bb_5_3"/>
          <p:cNvSpPr txBox="1"/>
          <p:nvPr/>
        </p:nvSpPr>
        <p:spPr>
          <a:xfrm>
            <a:off x="1646900" y="3793875"/>
            <a:ext cx="81636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Mouse Callback Function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 Hyeon"/>
              <a:buChar char="-"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Deform Mode + 우클릭 드래그 입력 시 실행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 Hyeon"/>
              <a:buChar char="-"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변형 좌표 계산 ▶ err 계산 ▶ mesh 재구축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 Hyeon"/>
              <a:buChar char="-"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err가 충분히 작아질 때까지 Iteration 반복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0" name="Google Shape;480;g135b67392bb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4350" y="4027996"/>
            <a:ext cx="8163600" cy="326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135aa529cf4_2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35aa529cf4_2_269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7" name="Google Shape;487;g135aa529cf4_2_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35aa529cf4_2_2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35aa529cf4_2_269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0" name="Google Shape;490;g135aa529cf4_2_269"/>
          <p:cNvSpPr txBox="1"/>
          <p:nvPr/>
        </p:nvSpPr>
        <p:spPr>
          <a:xfrm>
            <a:off x="1025225" y="3535700"/>
            <a:ext cx="8163600" cy="4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Deformation Iteration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LeastSquareSolver의 실행을 위해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사용자가 지정한 제어 정점과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직전 Iteration에서의 회전변환행렬(R) 정보,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 Mesh의 정보를 계산, 전달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 Hyeon"/>
              <a:buChar char="-"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정점의 위치를 고정시킨 후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회전변환행렬 계산 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1" name="Google Shape;491;g135aa529cf4_2_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729" y="3683975"/>
            <a:ext cx="10977267" cy="40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35aa529cf4_2_2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0725" y="8161100"/>
            <a:ext cx="8892325" cy="4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35aa529cf4_2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35aa529cf4_2_248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9" name="Google Shape;499;g135aa529cf4_2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35aa529cf4_2_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35aa529cf4_2_248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" name="Google Shape;502;g135aa529cf4_2_248"/>
          <p:cNvSpPr txBox="1"/>
          <p:nvPr/>
        </p:nvSpPr>
        <p:spPr>
          <a:xfrm>
            <a:off x="288925" y="3601700"/>
            <a:ext cx="81636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LeastSquareSolver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회전변환행렬 고정시킨 상태에서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각 정점이 제약조건*을 만족시키면서 에너지를 최소화하기 위해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이동되어야 할 좌표를 계산함.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(* 제약조건: 사용자가 select한 제어 정점의 좌표)</a:t>
            </a:r>
            <a:endParaRPr sz="3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3" name="Google Shape;503;g135aa529cf4_2_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2525" y="3108100"/>
            <a:ext cx="9152951" cy="30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35aa529cf4_2_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0238" y="6543025"/>
            <a:ext cx="6502275" cy="25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35aa529cf4_2_2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2516" y="6268512"/>
            <a:ext cx="9709317" cy="30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7EE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f43ca02c1a_3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f43ca02c1a_3_15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2" name="Google Shape;512;gf43ca02c1a_3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f43ca02c1a_3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f43ca02c1a_3_15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5" name="Google Shape;515;gf43ca02c1a_3_15"/>
          <p:cNvSpPr txBox="1"/>
          <p:nvPr/>
        </p:nvSpPr>
        <p:spPr>
          <a:xfrm>
            <a:off x="850125" y="3793250"/>
            <a:ext cx="8163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6" name="Google Shape;516;gf43ca02c1a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6875" y="3549100"/>
            <a:ext cx="10158173" cy="42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f43ca02c1a_3_15"/>
          <p:cNvSpPr txBox="1"/>
          <p:nvPr/>
        </p:nvSpPr>
        <p:spPr>
          <a:xfrm>
            <a:off x="961475" y="3793250"/>
            <a:ext cx="8163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ExeCholeskySolver</a:t>
            </a:r>
            <a:endParaRPr b="1"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(촐레스키 분해)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(과정)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희소행렬 계산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행렬 계산에 Eigen SparseMatrix 라이브러리 사용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촐레스키 분해 진행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8" name="Google Shape;518;gf43ca02c1a_3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125" y="7338900"/>
            <a:ext cx="1262800" cy="5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f43ca02c1a_3_15"/>
          <p:cNvSpPr txBox="1"/>
          <p:nvPr/>
        </p:nvSpPr>
        <p:spPr>
          <a:xfrm>
            <a:off x="6276875" y="7951500"/>
            <a:ext cx="787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=&gt; error 감소시키기 위한 최소자승해 계산을 위해 해당 식 계산 (전처리 단계)</a:t>
            </a:r>
            <a:endParaRPr sz="1500"/>
          </a:p>
        </p:txBody>
      </p:sp>
      <p:sp>
        <p:nvSpPr>
          <p:cNvPr id="520" name="Google Shape;520;gf43ca02c1a_3_15"/>
          <p:cNvSpPr/>
          <p:nvPr/>
        </p:nvSpPr>
        <p:spPr>
          <a:xfrm>
            <a:off x="6927512" y="6155364"/>
            <a:ext cx="7197000" cy="43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7EE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35aa529cf4_2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35aa529cf4_2_278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7" name="Google Shape;527;g135aa529cf4_2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35aa529cf4_2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35aa529cf4_2_278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0" name="Google Shape;530;g135aa529cf4_2_278"/>
          <p:cNvSpPr txBox="1"/>
          <p:nvPr/>
        </p:nvSpPr>
        <p:spPr>
          <a:xfrm>
            <a:off x="753300" y="2973575"/>
            <a:ext cx="6441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CalE 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정점 값을 계산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1" name="Google Shape;531;g135aa529cf4_2_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25" y="4294721"/>
            <a:ext cx="8246950" cy="499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35aa529cf4_2_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5678" y="4009550"/>
            <a:ext cx="8246943" cy="61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35aa529cf4_2_278"/>
          <p:cNvSpPr txBox="1"/>
          <p:nvPr/>
        </p:nvSpPr>
        <p:spPr>
          <a:xfrm>
            <a:off x="9826525" y="2628475"/>
            <a:ext cx="75861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CalR 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(자코비안 행렬로) 비선형적인 변화 =&gt; 선형적 변화로 계산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	(이를 통해 deformationItertion 함수에서 최소자승해 계산을 가능하게 함)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4" name="Google Shape;534;g135aa529cf4_2_278"/>
          <p:cNvSpPr/>
          <p:nvPr/>
        </p:nvSpPr>
        <p:spPr>
          <a:xfrm>
            <a:off x="9826525" y="7721200"/>
            <a:ext cx="7014000" cy="1330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35aa529cf4_2_278"/>
          <p:cNvSpPr/>
          <p:nvPr/>
        </p:nvSpPr>
        <p:spPr>
          <a:xfrm>
            <a:off x="1065000" y="5854450"/>
            <a:ext cx="7014000" cy="2224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7EE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f43ca02c1a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509437" y="860290"/>
            <a:ext cx="12098512" cy="15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f43ca02c1a_3_5"/>
          <p:cNvSpPr txBox="1"/>
          <p:nvPr/>
        </p:nvSpPr>
        <p:spPr>
          <a:xfrm>
            <a:off x="5147225" y="1332925"/>
            <a:ext cx="1260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알고리즘 - 함수 설명</a:t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2" name="Google Shape;542;gf43ca02c1a_3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f43ca02c1a_3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f43ca02c1a_3_5"/>
          <p:cNvSpPr txBox="1"/>
          <p:nvPr/>
        </p:nvSpPr>
        <p:spPr>
          <a:xfrm>
            <a:off x="331943" y="12124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OpenGL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5" name="Google Shape;545;gf43ca02c1a_3_5"/>
          <p:cNvSpPr txBox="1"/>
          <p:nvPr/>
        </p:nvSpPr>
        <p:spPr>
          <a:xfrm>
            <a:off x="490200" y="3793250"/>
            <a:ext cx="8163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CalError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(에러 계산)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에너지 최소화를 목적으로 함.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=&gt; 최솟값을 갱신하는 iteration을 수행 </a:t>
            </a:r>
            <a:endParaRPr b="1"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=&gt; 이 과정을 통해 점진적으로 Mesh 변형이 진행됨</a:t>
            </a:r>
            <a:endParaRPr b="1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6" name="Google Shape;546;gf43ca02c1a_3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475" y="3793250"/>
            <a:ext cx="8969476" cy="42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f43ca02c1a_3_5"/>
          <p:cNvSpPr/>
          <p:nvPr/>
        </p:nvSpPr>
        <p:spPr>
          <a:xfrm>
            <a:off x="8441375" y="5678600"/>
            <a:ext cx="7669200" cy="1416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gf43ca02c1a_3_5"/>
          <p:cNvCxnSpPr>
            <a:endCxn id="547" idx="1"/>
          </p:cNvCxnSpPr>
          <p:nvPr/>
        </p:nvCxnSpPr>
        <p:spPr>
          <a:xfrm>
            <a:off x="6926675" y="6386600"/>
            <a:ext cx="15147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142ab9a6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2142ab9a67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2142ab9a67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2142ab9a67_1_0"/>
          <p:cNvSpPr txBox="1"/>
          <p:nvPr/>
        </p:nvSpPr>
        <p:spPr>
          <a:xfrm>
            <a:off x="3165625" y="5524250"/>
            <a:ext cx="619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제한점</a:t>
            </a:r>
            <a:endParaRPr b="1" sz="7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57" name="Google Shape;557;g12142ab9a67_1_0"/>
          <p:cNvPicPr preferRelativeResize="0"/>
          <p:nvPr/>
        </p:nvPicPr>
        <p:blipFill rotWithShape="1">
          <a:blip r:embed="rId6">
            <a:alphaModFix/>
          </a:blip>
          <a:srcRect b="53181" l="0" r="0" t="0"/>
          <a:stretch/>
        </p:blipFill>
        <p:spPr>
          <a:xfrm>
            <a:off x="1661925" y="1661025"/>
            <a:ext cx="7699300" cy="32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332750cc9c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332750cc9c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1332750cc9c_0_115"/>
          <p:cNvSpPr txBox="1"/>
          <p:nvPr/>
        </p:nvSpPr>
        <p:spPr>
          <a:xfrm>
            <a:off x="789153" y="1517275"/>
            <a:ext cx="354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제한점</a:t>
            </a:r>
            <a:endParaRPr b="1" sz="8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5" name="Google Shape;565;g1332750cc9c_0_115"/>
          <p:cNvSpPr txBox="1"/>
          <p:nvPr/>
        </p:nvSpPr>
        <p:spPr>
          <a:xfrm>
            <a:off x="4123900" y="7310575"/>
            <a:ext cx="11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초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기 의도는 부분적인 변형이었으나 개발 결과 전체적인 범위로 변형이 적용됨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6" name="Google Shape;566;g1332750cc9c_0_115"/>
          <p:cNvPicPr preferRelativeResize="0"/>
          <p:nvPr/>
        </p:nvPicPr>
        <p:blipFill rotWithShape="1">
          <a:blip r:embed="rId5">
            <a:alphaModFix/>
          </a:blip>
          <a:srcRect b="0" l="0" r="0" t="3642"/>
          <a:stretch/>
        </p:blipFill>
        <p:spPr>
          <a:xfrm>
            <a:off x="4331250" y="2698250"/>
            <a:ext cx="4171950" cy="45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332750cc9c_0_115"/>
          <p:cNvSpPr txBox="1"/>
          <p:nvPr/>
        </p:nvSpPr>
        <p:spPr>
          <a:xfrm>
            <a:off x="3937750" y="8575175"/>
            <a:ext cx="1311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▶ 차후 알고리즘 적용 방식을 확장하면 부분 변형 또한 실행가능할 것으로 기대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8" name="Google Shape;568;g1332750cc9c_0_115"/>
          <p:cNvSpPr txBox="1"/>
          <p:nvPr/>
        </p:nvSpPr>
        <p:spPr>
          <a:xfrm>
            <a:off x="5420425" y="1974050"/>
            <a:ext cx="232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500">
                <a:latin typeface="Do Hyeon"/>
                <a:ea typeface="Do Hyeon"/>
                <a:cs typeface="Do Hyeon"/>
                <a:sym typeface="Do Hyeon"/>
              </a:rPr>
              <a:t>초기 의도</a:t>
            </a:r>
            <a:endParaRPr b="1"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9" name="Google Shape;569;g1332750cc9c_0_115"/>
          <p:cNvPicPr preferRelativeResize="0"/>
          <p:nvPr/>
        </p:nvPicPr>
        <p:blipFill rotWithShape="1">
          <a:blip r:embed="rId6">
            <a:alphaModFix/>
          </a:blip>
          <a:srcRect b="0" l="3464" r="5361" t="8003"/>
          <a:stretch/>
        </p:blipFill>
        <p:spPr>
          <a:xfrm>
            <a:off x="9368775" y="2698250"/>
            <a:ext cx="5313395" cy="45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332750cc9c_0_115"/>
          <p:cNvSpPr txBox="1"/>
          <p:nvPr/>
        </p:nvSpPr>
        <p:spPr>
          <a:xfrm>
            <a:off x="11090525" y="1974050"/>
            <a:ext cx="232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500">
                <a:latin typeface="Do Hyeon"/>
                <a:ea typeface="Do Hyeon"/>
                <a:cs typeface="Do Hyeon"/>
                <a:sym typeface="Do Hyeon"/>
              </a:rPr>
              <a:t>개발 결과</a:t>
            </a:r>
            <a:endParaRPr b="1" sz="3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358b0a5e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358b0a5e2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358b0a5e2f_0_0"/>
          <p:cNvSpPr txBox="1"/>
          <p:nvPr/>
        </p:nvSpPr>
        <p:spPr>
          <a:xfrm>
            <a:off x="1135100" y="1476050"/>
            <a:ext cx="385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8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0" name="Google Shape;140;g1358b0a5e2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7625" y="2259050"/>
            <a:ext cx="4070324" cy="40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358b0a5e2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5275" y="2311950"/>
            <a:ext cx="4607676" cy="40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358b0a5e2f_0_0"/>
          <p:cNvSpPr txBox="1"/>
          <p:nvPr/>
        </p:nvSpPr>
        <p:spPr>
          <a:xfrm>
            <a:off x="3300375" y="6700800"/>
            <a:ext cx="1215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픽셀유동화(Liquify) - 포토샵 등 기존 2D 그래픽툴에 존재하는 도구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       			  이미지를 변형·보정하는 데 사용, 현재 2D에 한정되어 있음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rgbClr val="061F56"/>
                </a:solidFill>
                <a:latin typeface="Do Hyeon"/>
                <a:ea typeface="Do Hyeon"/>
                <a:cs typeface="Do Hyeon"/>
                <a:sym typeface="Do Hyeon"/>
              </a:rPr>
              <a:t>이 기능을 </a:t>
            </a:r>
            <a:r>
              <a:rPr b="1" lang="en-US" sz="29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3D 모델링에 적용 가능케 하는 것</a:t>
            </a:r>
            <a:r>
              <a:rPr b="1" lang="en-US" sz="2900">
                <a:solidFill>
                  <a:srgbClr val="061F56"/>
                </a:solidFill>
                <a:latin typeface="Do Hyeon"/>
                <a:ea typeface="Do Hyeon"/>
                <a:cs typeface="Do Hyeon"/>
                <a:sym typeface="Do Hyeon"/>
              </a:rPr>
              <a:t>에 목적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: 3D 모델의 손쉬운 변형·보정을 위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함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g1358b0a5e2f_0_0"/>
          <p:cNvSpPr/>
          <p:nvPr/>
        </p:nvSpPr>
        <p:spPr>
          <a:xfrm>
            <a:off x="8604050" y="4112475"/>
            <a:ext cx="1660500" cy="819900"/>
          </a:xfrm>
          <a:prstGeom prst="rightArrow">
            <a:avLst>
              <a:gd fmla="val 50000" name="adj1"/>
              <a:gd fmla="val 86392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 txBox="1"/>
          <p:nvPr/>
        </p:nvSpPr>
        <p:spPr>
          <a:xfrm>
            <a:off x="1490552" y="5291500"/>
            <a:ext cx="583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36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o Hyeon"/>
              <a:buAutoNum type="arabicParenR"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진행과정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79" name="Google Shape;579;p10"/>
          <p:cNvPicPr preferRelativeResize="0"/>
          <p:nvPr/>
        </p:nvPicPr>
        <p:blipFill rotWithShape="1">
          <a:blip r:embed="rId6">
            <a:alphaModFix/>
          </a:blip>
          <a:srcRect b="0" l="1140" r="-1139" t="0"/>
          <a:stretch/>
        </p:blipFill>
        <p:spPr>
          <a:xfrm>
            <a:off x="1661922" y="1621265"/>
            <a:ext cx="7691756" cy="700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g13581674e68_0_31"/>
          <p:cNvGrpSpPr/>
          <p:nvPr/>
        </p:nvGrpSpPr>
        <p:grpSpPr>
          <a:xfrm>
            <a:off x="17" y="815951"/>
            <a:ext cx="8686388" cy="8686388"/>
            <a:chOff x="594932" y="540045"/>
            <a:chExt cx="8200121" cy="8200121"/>
          </a:xfrm>
        </p:grpSpPr>
        <p:pic>
          <p:nvPicPr>
            <p:cNvPr id="585" name="Google Shape;585;g13581674e68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978282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g13581674e68_0_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00000">
              <a:off x="2723411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g13581674e68_0_31"/>
          <p:cNvGrpSpPr/>
          <p:nvPr/>
        </p:nvGrpSpPr>
        <p:grpSpPr>
          <a:xfrm>
            <a:off x="2329839" y="815951"/>
            <a:ext cx="8686388" cy="8686388"/>
            <a:chOff x="2794330" y="540045"/>
            <a:chExt cx="8200121" cy="8200121"/>
          </a:xfrm>
        </p:grpSpPr>
        <p:pic>
          <p:nvPicPr>
            <p:cNvPr id="588" name="Google Shape;588;g13581674e68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3177680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g13581674e68_0_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700000">
              <a:off x="4922808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g13581674e68_0_31"/>
          <p:cNvGrpSpPr/>
          <p:nvPr/>
        </p:nvGrpSpPr>
        <p:grpSpPr>
          <a:xfrm>
            <a:off x="4659661" y="815951"/>
            <a:ext cx="8686388" cy="8686388"/>
            <a:chOff x="4993728" y="540045"/>
            <a:chExt cx="8200121" cy="8200121"/>
          </a:xfrm>
        </p:grpSpPr>
        <p:pic>
          <p:nvPicPr>
            <p:cNvPr id="591" name="Google Shape;591;g13581674e68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5377078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g13581674e68_0_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700000">
              <a:off x="7122206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g13581674e68_0_31"/>
          <p:cNvGrpSpPr/>
          <p:nvPr/>
        </p:nvGrpSpPr>
        <p:grpSpPr>
          <a:xfrm>
            <a:off x="6989484" y="815951"/>
            <a:ext cx="8686388" cy="8686388"/>
            <a:chOff x="7193126" y="540045"/>
            <a:chExt cx="8200121" cy="8200121"/>
          </a:xfrm>
        </p:grpSpPr>
        <p:pic>
          <p:nvPicPr>
            <p:cNvPr id="594" name="Google Shape;594;g13581674e68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7576476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g13581674e68_0_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2700000">
              <a:off x="9321604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g13581674e68_0_31"/>
          <p:cNvGrpSpPr/>
          <p:nvPr/>
        </p:nvGrpSpPr>
        <p:grpSpPr>
          <a:xfrm>
            <a:off x="9319306" y="815951"/>
            <a:ext cx="8686388" cy="8686388"/>
            <a:chOff x="9392524" y="540045"/>
            <a:chExt cx="8200121" cy="8200121"/>
          </a:xfrm>
        </p:grpSpPr>
        <p:pic>
          <p:nvPicPr>
            <p:cNvPr id="597" name="Google Shape;597;g13581674e68_0_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9775874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g13581674e68_0_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2700000">
              <a:off x="11521002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9" name="Google Shape;599;g13581674e68_0_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78415" y="3738459"/>
            <a:ext cx="1101392" cy="110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3581674e68_0_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41300" y="3648877"/>
            <a:ext cx="1260378" cy="126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3581674e68_0_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64669" y="3742005"/>
            <a:ext cx="1094301" cy="109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3581674e68_0_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94202" y="3762948"/>
            <a:ext cx="1052413" cy="105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3581674e68_0_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5594" y="3718876"/>
            <a:ext cx="1140559" cy="114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3581674e68_0_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35254" y="4854436"/>
            <a:ext cx="1492025" cy="53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3581674e68_0_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39411" y="4854436"/>
            <a:ext cx="1889650" cy="52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3581674e68_0_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87699" y="4854436"/>
            <a:ext cx="2161877" cy="88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3581674e68_0_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287608" y="4795465"/>
            <a:ext cx="2272116" cy="87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3581674e68_0_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9780" y="4854436"/>
            <a:ext cx="1880339" cy="8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3581674e68_0_31"/>
          <p:cNvSpPr txBox="1"/>
          <p:nvPr/>
        </p:nvSpPr>
        <p:spPr>
          <a:xfrm>
            <a:off x="3307500" y="7832400"/>
            <a:ext cx="1285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r>
              <a:rPr b="1"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4주차</a:t>
            </a:r>
            <a:endParaRPr b="1" i="0" sz="2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0" name="Google Shape;610;g13581674e68_0_31"/>
          <p:cNvSpPr txBox="1"/>
          <p:nvPr/>
        </p:nvSpPr>
        <p:spPr>
          <a:xfrm>
            <a:off x="5898300" y="7832400"/>
            <a:ext cx="1285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5</a:t>
            </a:r>
            <a:r>
              <a:rPr b="1" lang="en-US" sz="2500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-</a:t>
            </a:r>
            <a:r>
              <a:rPr b="1" i="0" lang="en-US" sz="2500" u="none" cap="none" strike="noStrike">
                <a:solidFill>
                  <a:schemeClr val="dk1"/>
                </a:solidFill>
                <a:highlight>
                  <a:srgbClr val="E7EEFF"/>
                </a:highlight>
                <a:latin typeface="Do Hyeon"/>
                <a:ea typeface="Do Hyeon"/>
                <a:cs typeface="Do Hyeon"/>
                <a:sym typeface="Do Hyeon"/>
              </a:rPr>
              <a:t>6주차</a:t>
            </a:r>
            <a:endParaRPr b="1" i="0" sz="2500" u="none" cap="none" strike="noStrike">
              <a:solidFill>
                <a:schemeClr val="dk1"/>
              </a:solidFill>
              <a:highlight>
                <a:srgbClr val="E7EE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1" name="Google Shape;611;g13581674e68_0_31"/>
          <p:cNvSpPr txBox="1"/>
          <p:nvPr/>
        </p:nvSpPr>
        <p:spPr>
          <a:xfrm>
            <a:off x="8641500" y="7832400"/>
            <a:ext cx="1285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b="1" lang="en-US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14주차</a:t>
            </a:r>
            <a:endParaRPr b="1" i="0" sz="2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2" name="Google Shape;612;g13581674e68_0_31"/>
          <p:cNvSpPr txBox="1"/>
          <p:nvPr/>
        </p:nvSpPr>
        <p:spPr>
          <a:xfrm>
            <a:off x="11308500" y="7832400"/>
            <a:ext cx="1285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15주차</a:t>
            </a:r>
            <a:endParaRPr b="1" i="0" sz="2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3" name="Google Shape;613;g13581674e68_0_31"/>
          <p:cNvSpPr txBox="1"/>
          <p:nvPr/>
        </p:nvSpPr>
        <p:spPr>
          <a:xfrm>
            <a:off x="13975500" y="7832400"/>
            <a:ext cx="1285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16주차</a:t>
            </a:r>
            <a:endParaRPr b="1" i="0" sz="2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4" name="Google Shape;614;g13581674e68_0_31"/>
          <p:cNvSpPr txBox="1"/>
          <p:nvPr/>
        </p:nvSpPr>
        <p:spPr>
          <a:xfrm>
            <a:off x="961418" y="815950"/>
            <a:ext cx="463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000">
                <a:solidFill>
                  <a:srgbClr val="061F5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진행과정</a:t>
            </a:r>
            <a:endParaRPr i="0" sz="6000" u="none" cap="none" strike="noStrike">
              <a:solidFill>
                <a:srgbClr val="061F5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g13581674e68_0_286"/>
          <p:cNvGrpSpPr/>
          <p:nvPr/>
        </p:nvGrpSpPr>
        <p:grpSpPr>
          <a:xfrm>
            <a:off x="-1247157" y="-281180"/>
            <a:ext cx="8200121" cy="8200121"/>
            <a:chOff x="889568" y="540045"/>
            <a:chExt cx="8200121" cy="8200121"/>
          </a:xfrm>
        </p:grpSpPr>
        <p:pic>
          <p:nvPicPr>
            <p:cNvPr id="620" name="Google Shape;620;g13581674e68_0_2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1272918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13581674e68_0_2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00000">
              <a:off x="3018046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2" name="Google Shape;622;g13581674e68_0_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4316" y="2656472"/>
            <a:ext cx="993517" cy="99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3581674e68_0_2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1666" y="4883848"/>
            <a:ext cx="385043" cy="3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3581674e68_0_2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4575" y="4869531"/>
            <a:ext cx="105597" cy="10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3581674e68_0_286"/>
          <p:cNvSpPr txBox="1"/>
          <p:nvPr/>
        </p:nvSpPr>
        <p:spPr>
          <a:xfrm>
            <a:off x="5605600" y="2447175"/>
            <a:ext cx="9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13581674e68_0_286"/>
          <p:cNvSpPr txBox="1"/>
          <p:nvPr/>
        </p:nvSpPr>
        <p:spPr>
          <a:xfrm>
            <a:off x="6061675" y="2599575"/>
            <a:ext cx="99456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0308 - 0321 (2~3주차)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 제시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자유주제 아이디어 도출 및 정리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기획안, 구성도, 설계도 작성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7" name="Google Shape;627;g13581674e68_0_286"/>
          <p:cNvSpPr txBox="1"/>
          <p:nvPr/>
        </p:nvSpPr>
        <p:spPr>
          <a:xfrm>
            <a:off x="2501650" y="3936525"/>
            <a:ext cx="156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2-3</a:t>
            </a: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주차</a:t>
            </a:r>
            <a:endParaRPr b="0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28" name="Google Shape;628;g13581674e68_0_286"/>
          <p:cNvGrpSpPr/>
          <p:nvPr/>
        </p:nvGrpSpPr>
        <p:grpSpPr>
          <a:xfrm>
            <a:off x="-1426634" y="3192683"/>
            <a:ext cx="8200121" cy="8200121"/>
            <a:chOff x="3088966" y="540045"/>
            <a:chExt cx="8200121" cy="8200121"/>
          </a:xfrm>
        </p:grpSpPr>
        <p:pic>
          <p:nvPicPr>
            <p:cNvPr id="629" name="Google Shape;629;g13581674e68_0_2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3472316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g13581674e68_0_2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2700000">
              <a:off x="5217444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1" name="Google Shape;631;g13581674e68_0_2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4461" y="6251314"/>
            <a:ext cx="1033060" cy="103306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3581674e68_0_286"/>
          <p:cNvSpPr txBox="1"/>
          <p:nvPr/>
        </p:nvSpPr>
        <p:spPr>
          <a:xfrm>
            <a:off x="2624775" y="7441725"/>
            <a:ext cx="156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차</a:t>
            </a:r>
            <a:endParaRPr b="0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3" name="Google Shape;633;g13581674e68_0_286"/>
          <p:cNvSpPr txBox="1"/>
          <p:nvPr/>
        </p:nvSpPr>
        <p:spPr>
          <a:xfrm>
            <a:off x="6061675" y="6237225"/>
            <a:ext cx="99456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0321 - 0328 (4주차)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픽셀유동화 확장 방식 논의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(Module) 소스코드/알고리즘 참고해서 방향성 확립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GUI/openGL 실행파일에 생성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GUI 프로그램 회의. 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4" name="Google Shape;634;g13581674e68_0_286"/>
          <p:cNvSpPr txBox="1"/>
          <p:nvPr/>
        </p:nvSpPr>
        <p:spPr>
          <a:xfrm>
            <a:off x="3584150" y="1123000"/>
            <a:ext cx="690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2-4주차 : 아이디어 도출 및 기획</a:t>
            </a:r>
            <a:endParaRPr i="0" sz="1500" u="none" cap="none" strike="noStrike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5" name="Google Shape;635;g13581674e68_0_286"/>
          <p:cNvSpPr txBox="1"/>
          <p:nvPr/>
        </p:nvSpPr>
        <p:spPr>
          <a:xfrm>
            <a:off x="961418" y="815950"/>
            <a:ext cx="463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000">
                <a:solidFill>
                  <a:srgbClr val="061F5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진행과정</a:t>
            </a:r>
            <a:endParaRPr i="0" sz="6000" u="none" cap="none" strike="noStrike">
              <a:solidFill>
                <a:srgbClr val="061F5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g13581674e68_0_780"/>
          <p:cNvGrpSpPr/>
          <p:nvPr/>
        </p:nvGrpSpPr>
        <p:grpSpPr>
          <a:xfrm>
            <a:off x="-1247157" y="-281180"/>
            <a:ext cx="8200121" cy="8200121"/>
            <a:chOff x="889568" y="540045"/>
            <a:chExt cx="8200121" cy="8200121"/>
          </a:xfrm>
        </p:grpSpPr>
        <p:pic>
          <p:nvPicPr>
            <p:cNvPr id="641" name="Google Shape;641;g13581674e68_0_7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1272918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g13581674e68_0_7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00000">
              <a:off x="3018046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3" name="Google Shape;643;g13581674e68_0_780"/>
          <p:cNvGrpSpPr/>
          <p:nvPr/>
        </p:nvGrpSpPr>
        <p:grpSpPr>
          <a:xfrm>
            <a:off x="-1426634" y="3192683"/>
            <a:ext cx="8200121" cy="8200121"/>
            <a:chOff x="3088966" y="540045"/>
            <a:chExt cx="8200121" cy="8200121"/>
          </a:xfrm>
        </p:grpSpPr>
        <p:pic>
          <p:nvPicPr>
            <p:cNvPr id="644" name="Google Shape;644;g13581674e68_0_7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3472316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g13581674e68_0_7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700000">
              <a:off x="5217444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6" name="Google Shape;646;g13581674e68_0_7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4461" y="6251314"/>
            <a:ext cx="1033060" cy="103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3581674e68_0_7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4316" y="2656472"/>
            <a:ext cx="993517" cy="99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3581674e68_0_7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1666" y="4883848"/>
            <a:ext cx="385043" cy="3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3581674e68_0_7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4575" y="4869531"/>
            <a:ext cx="105597" cy="10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3581674e68_0_780"/>
          <p:cNvSpPr txBox="1"/>
          <p:nvPr/>
        </p:nvSpPr>
        <p:spPr>
          <a:xfrm>
            <a:off x="5605600" y="2447175"/>
            <a:ext cx="9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13581674e68_0_780"/>
          <p:cNvSpPr txBox="1"/>
          <p:nvPr/>
        </p:nvSpPr>
        <p:spPr>
          <a:xfrm>
            <a:off x="6137875" y="2447450"/>
            <a:ext cx="10349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0330 - 04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(5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-6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주차)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Test Program 개발 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시작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(Module) obj파일 로딩, 기본 기능 구현 (Zoom, Translate, Rotation)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GUI/openGL 실행파일에 생성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메뉴 바, 사이드 바, 메인 편집 바 생성 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2" name="Google Shape;652;g13581674e68_0_780"/>
          <p:cNvSpPr txBox="1"/>
          <p:nvPr/>
        </p:nvSpPr>
        <p:spPr>
          <a:xfrm>
            <a:off x="2501650" y="3936525"/>
            <a:ext cx="1568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5-6주차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3" name="Google Shape;653;g13581674e68_0_780"/>
          <p:cNvSpPr txBox="1"/>
          <p:nvPr/>
        </p:nvSpPr>
        <p:spPr>
          <a:xfrm>
            <a:off x="6061675" y="6518900"/>
            <a:ext cx="1165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12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~ 0425 (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-8주차)</a:t>
            </a:r>
            <a:endParaRPr b="0" i="0" sz="2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</a:t>
            </a:r>
            <a:r>
              <a:rPr b="0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Obj 파일 로드 및 렌더링 알고리즘 개선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조명모델 추가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모듈과 GUI 툴 박스의 기본 기능 연동 (Zoom, Translate, Rotation) 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(GUI) Test Program UI 개선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4" name="Google Shape;654;g13581674e68_0_780"/>
          <p:cNvSpPr txBox="1"/>
          <p:nvPr/>
        </p:nvSpPr>
        <p:spPr>
          <a:xfrm>
            <a:off x="2319975" y="7441725"/>
            <a:ext cx="156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-8</a:t>
            </a: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차</a:t>
            </a:r>
            <a:endParaRPr b="0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5" name="Google Shape;655;g13581674e68_0_780"/>
          <p:cNvSpPr txBox="1"/>
          <p:nvPr/>
        </p:nvSpPr>
        <p:spPr>
          <a:xfrm>
            <a:off x="961418" y="815950"/>
            <a:ext cx="463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000">
                <a:solidFill>
                  <a:srgbClr val="061F5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진행과정</a:t>
            </a:r>
            <a:endParaRPr i="0" sz="6000" u="none" cap="none" strike="noStrike">
              <a:solidFill>
                <a:srgbClr val="061F5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56" name="Google Shape;656;g13581674e68_0_780"/>
          <p:cNvSpPr txBox="1"/>
          <p:nvPr/>
        </p:nvSpPr>
        <p:spPr>
          <a:xfrm>
            <a:off x="3584150" y="1123000"/>
            <a:ext cx="690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5-8주차 : Test Program 개발, 오류 픽스</a:t>
            </a:r>
            <a:endParaRPr sz="3100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g13581674e68_0_381"/>
          <p:cNvGrpSpPr/>
          <p:nvPr/>
        </p:nvGrpSpPr>
        <p:grpSpPr>
          <a:xfrm>
            <a:off x="-1426634" y="3192684"/>
            <a:ext cx="8200121" cy="8200121"/>
            <a:chOff x="3088966" y="540046"/>
            <a:chExt cx="8200121" cy="8200121"/>
          </a:xfrm>
        </p:grpSpPr>
        <p:pic>
          <p:nvPicPr>
            <p:cNvPr id="662" name="Google Shape;662;g13581674e68_0_3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3472316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g13581674e68_0_3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00000">
              <a:off x="5217444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4" name="Google Shape;664;g13581674e68_0_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4461" y="6251314"/>
            <a:ext cx="1033060" cy="1033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g13581674e68_0_381"/>
          <p:cNvGrpSpPr/>
          <p:nvPr/>
        </p:nvGrpSpPr>
        <p:grpSpPr>
          <a:xfrm>
            <a:off x="-1247157" y="-281179"/>
            <a:ext cx="8200121" cy="8200121"/>
            <a:chOff x="889568" y="540046"/>
            <a:chExt cx="8200121" cy="8200121"/>
          </a:xfrm>
        </p:grpSpPr>
        <p:pic>
          <p:nvPicPr>
            <p:cNvPr id="666" name="Google Shape;666;g13581674e68_0_3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1272918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g13581674e68_0_3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2700000">
              <a:off x="3018046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8" name="Google Shape;668;g13581674e68_0_3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4316" y="2656472"/>
            <a:ext cx="993517" cy="99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3581674e68_0_3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1666" y="4883848"/>
            <a:ext cx="385043" cy="3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3581674e68_0_3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4575" y="4869531"/>
            <a:ext cx="105597" cy="10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3581674e68_0_381"/>
          <p:cNvSpPr txBox="1"/>
          <p:nvPr/>
        </p:nvSpPr>
        <p:spPr>
          <a:xfrm>
            <a:off x="5605600" y="2447175"/>
            <a:ext cx="99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13581674e68_0_381"/>
          <p:cNvSpPr txBox="1"/>
          <p:nvPr/>
        </p:nvSpPr>
        <p:spPr>
          <a:xfrm>
            <a:off x="2501650" y="3936525"/>
            <a:ext cx="1568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9-11주차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3" name="Google Shape;673;g13581674e68_0_381"/>
          <p:cNvSpPr txBox="1"/>
          <p:nvPr/>
        </p:nvSpPr>
        <p:spPr>
          <a:xfrm>
            <a:off x="2401325" y="7441725"/>
            <a:ext cx="202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12-14</a:t>
            </a: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차</a:t>
            </a:r>
            <a:endParaRPr b="0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4" name="Google Shape;674;g13581674e68_0_381"/>
          <p:cNvSpPr txBox="1"/>
          <p:nvPr/>
        </p:nvSpPr>
        <p:spPr>
          <a:xfrm>
            <a:off x="6061675" y="2297750"/>
            <a:ext cx="9945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0426 ~ 0517 (9-11주차)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Sculpting Tool 개발 시작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Mesh 변형 및 스컬핑 기능 구현 (계속)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Obj 로드 알고리즘 / 조명 모델 개선 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폴리곤 선 ON/OFF 기능 구현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프로젝트(obj 파일) 메뉴에서 불러오기 연동 (메뉴 바)</a:t>
            </a:r>
            <a:endParaRPr b="1"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5" name="Google Shape;675;g13581674e68_0_381"/>
          <p:cNvSpPr txBox="1"/>
          <p:nvPr/>
        </p:nvSpPr>
        <p:spPr>
          <a:xfrm>
            <a:off x="6061675" y="6188400"/>
            <a:ext cx="11682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18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~ 0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607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(12-1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주차)</a:t>
            </a:r>
            <a:endParaRPr b="0" i="0" sz="3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</a:t>
            </a:r>
            <a:r>
              <a:rPr i="0" lang="en-US" sz="30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픽셀유동화</a:t>
            </a:r>
            <a:r>
              <a:rPr lang="en-US" sz="3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알고리즘 조사 및 구현 </a:t>
            </a:r>
            <a:endParaRPr sz="30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Mesh 변형, Mesh 단순화 기능 구현</a:t>
            </a:r>
            <a:endParaRPr b="1" sz="30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Mesh 변형, 픽셀유동화 모듈 GUI와 연동 (메뉴 바)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새 파일, 파일 열기 및 저장, 카메라 열기 및 저장, 종료 연동 (사이드 바)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6" name="Google Shape;676;g13581674e68_0_381"/>
          <p:cNvSpPr txBox="1"/>
          <p:nvPr/>
        </p:nvSpPr>
        <p:spPr>
          <a:xfrm>
            <a:off x="3584150" y="1123000"/>
            <a:ext cx="1262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9-14주차 : 최종 Sculpting Tool 프로그램 개발 (Liquify 모듈)</a:t>
            </a:r>
            <a:endParaRPr i="0" sz="1500" u="none" cap="none" strike="noStrike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7" name="Google Shape;677;g13581674e68_0_381"/>
          <p:cNvSpPr txBox="1"/>
          <p:nvPr/>
        </p:nvSpPr>
        <p:spPr>
          <a:xfrm>
            <a:off x="961418" y="815950"/>
            <a:ext cx="463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000">
                <a:solidFill>
                  <a:srgbClr val="061F5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진행과정</a:t>
            </a:r>
            <a:endParaRPr i="0" sz="6000" u="none" cap="none" strike="noStrike">
              <a:solidFill>
                <a:srgbClr val="061F5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g13581674e68_0_686"/>
          <p:cNvGrpSpPr/>
          <p:nvPr/>
        </p:nvGrpSpPr>
        <p:grpSpPr>
          <a:xfrm>
            <a:off x="-1247157" y="1292821"/>
            <a:ext cx="8200121" cy="8200121"/>
            <a:chOff x="889568" y="540046"/>
            <a:chExt cx="8200121" cy="8200121"/>
          </a:xfrm>
        </p:grpSpPr>
        <p:pic>
          <p:nvPicPr>
            <p:cNvPr id="683" name="Google Shape;683;g13581674e68_0_6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700000">
              <a:off x="1272918" y="2558455"/>
              <a:ext cx="7433420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g13581674e68_0_6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700000">
              <a:off x="3018046" y="3486053"/>
              <a:ext cx="3716709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5" name="Google Shape;685;g13581674e68_0_6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4316" y="4230472"/>
            <a:ext cx="993517" cy="99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13581674e68_0_6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1666" y="6457848"/>
            <a:ext cx="385043" cy="31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3581674e68_0_6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4575" y="6443531"/>
            <a:ext cx="105597" cy="10666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3581674e68_0_686"/>
          <p:cNvSpPr txBox="1"/>
          <p:nvPr/>
        </p:nvSpPr>
        <p:spPr>
          <a:xfrm>
            <a:off x="6061675" y="4215550"/>
            <a:ext cx="9945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608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~ 0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621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(</a:t>
            </a:r>
            <a:r>
              <a:rPr b="1"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15-16</a:t>
            </a:r>
            <a:r>
              <a:rPr b="1" i="0" lang="en-US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주차)</a:t>
            </a:r>
            <a:endParaRPr b="0" i="0" sz="2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(Module+GUI) Module + GUI 연동 오류 픽스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픽셀유동화 + 기본 기능 프로그램 병합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9" name="Google Shape;689;g13581674e68_0_686"/>
          <p:cNvSpPr txBox="1"/>
          <p:nvPr/>
        </p:nvSpPr>
        <p:spPr>
          <a:xfrm>
            <a:off x="2501650" y="5510525"/>
            <a:ext cx="22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b="1"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5-16</a:t>
            </a:r>
            <a:r>
              <a:rPr b="1" i="0" lang="en-US" sz="3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주차</a:t>
            </a:r>
            <a:endParaRPr b="0" i="0" sz="1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0" name="Google Shape;690;g13581674e68_0_686"/>
          <p:cNvSpPr txBox="1"/>
          <p:nvPr/>
        </p:nvSpPr>
        <p:spPr>
          <a:xfrm>
            <a:off x="961418" y="815950"/>
            <a:ext cx="463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000">
                <a:solidFill>
                  <a:srgbClr val="061F56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진행과정</a:t>
            </a:r>
            <a:endParaRPr i="0" sz="6000" u="none" cap="none" strike="noStrike">
              <a:solidFill>
                <a:srgbClr val="061F56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91" name="Google Shape;691;g13581674e68_0_686"/>
          <p:cNvSpPr txBox="1"/>
          <p:nvPr/>
        </p:nvSpPr>
        <p:spPr>
          <a:xfrm>
            <a:off x="3584150" y="1123000"/>
            <a:ext cx="892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15-16주차 : SculptingTool 개발 마무리, 최종 발표</a:t>
            </a:r>
            <a:endParaRPr i="0" sz="1500" u="none" cap="none" strike="noStrike">
              <a:solidFill>
                <a:schemeClr val="accen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4"/>
          <p:cNvSpPr txBox="1"/>
          <p:nvPr/>
        </p:nvSpPr>
        <p:spPr>
          <a:xfrm>
            <a:off x="2378818" y="5524250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2) </a:t>
            </a:r>
            <a:r>
              <a:rPr b="1" i="0" lang="en-US" sz="8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역할분배</a:t>
            </a:r>
            <a:endParaRPr b="1" i="0" sz="8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00" name="Google Shape;700;p14"/>
          <p:cNvPicPr preferRelativeResize="0"/>
          <p:nvPr/>
        </p:nvPicPr>
        <p:blipFill rotWithShape="1">
          <a:blip r:embed="rId6">
            <a:alphaModFix/>
          </a:blip>
          <a:srcRect b="0" l="1140" r="-1139" t="0"/>
          <a:stretch/>
        </p:blipFill>
        <p:spPr>
          <a:xfrm>
            <a:off x="1661922" y="1621265"/>
            <a:ext cx="7691756" cy="700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g13581674e68_0_178"/>
          <p:cNvGrpSpPr/>
          <p:nvPr/>
        </p:nvGrpSpPr>
        <p:grpSpPr>
          <a:xfrm>
            <a:off x="10755142" y="160269"/>
            <a:ext cx="9562589" cy="9562589"/>
            <a:chOff x="10755142" y="160269"/>
            <a:chExt cx="9562589" cy="9562589"/>
          </a:xfrm>
        </p:grpSpPr>
        <p:pic>
          <p:nvPicPr>
            <p:cNvPr id="706" name="Google Shape;706;g13581674e68_0_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11202187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g13581674e68_0_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0">
              <a:off x="13237272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8" name="Google Shape;708;g13581674e68_0_178"/>
          <p:cNvGrpSpPr/>
          <p:nvPr/>
        </p:nvGrpSpPr>
        <p:grpSpPr>
          <a:xfrm>
            <a:off x="6580782" y="160269"/>
            <a:ext cx="9562589" cy="9562589"/>
            <a:chOff x="6580782" y="160269"/>
            <a:chExt cx="9562589" cy="9562589"/>
          </a:xfrm>
        </p:grpSpPr>
        <p:pic>
          <p:nvPicPr>
            <p:cNvPr id="709" name="Google Shape;709;g13581674e68_0_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7027827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g13581674e68_0_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100000">
              <a:off x="9062912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1" name="Google Shape;711;g13581674e68_0_178"/>
          <p:cNvGrpSpPr/>
          <p:nvPr/>
        </p:nvGrpSpPr>
        <p:grpSpPr>
          <a:xfrm>
            <a:off x="2406423" y="160269"/>
            <a:ext cx="9562589" cy="9562589"/>
            <a:chOff x="2406423" y="160269"/>
            <a:chExt cx="9562589" cy="9562589"/>
          </a:xfrm>
        </p:grpSpPr>
        <p:pic>
          <p:nvPicPr>
            <p:cNvPr id="712" name="Google Shape;712;g13581674e68_0_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2853468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g13581674e68_0_1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8100000">
              <a:off x="4888553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" name="Google Shape;714;g13581674e68_0_178"/>
          <p:cNvGrpSpPr/>
          <p:nvPr/>
        </p:nvGrpSpPr>
        <p:grpSpPr>
          <a:xfrm>
            <a:off x="-1767937" y="160269"/>
            <a:ext cx="9562589" cy="9562589"/>
            <a:chOff x="-1767937" y="160269"/>
            <a:chExt cx="9562589" cy="9562589"/>
          </a:xfrm>
        </p:grpSpPr>
        <p:pic>
          <p:nvPicPr>
            <p:cNvPr id="715" name="Google Shape;715;g13581674e68_0_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-1320892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g13581674e68_0_1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8100000">
              <a:off x="714193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7" name="Google Shape;717;g13581674e68_0_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71861" y="29245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13581674e68_0_1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97128" y="29245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13581674e68_0_1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4779" y="29245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13581674e68_0_1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8716" y="29245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13581674e68_0_1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31811" y="6956363"/>
            <a:ext cx="1084375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3581674e68_0_1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57487" y="6956363"/>
            <a:ext cx="1090298" cy="62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13581674e68_0_1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83125" y="6956363"/>
            <a:ext cx="1084375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13581674e68_0_17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8763" y="6956363"/>
            <a:ext cx="1093783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13581674e68_0_1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0013" y="880071"/>
            <a:ext cx="4419549" cy="29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3581674e68_0_178"/>
          <p:cNvSpPr txBox="1"/>
          <p:nvPr/>
        </p:nvSpPr>
        <p:spPr>
          <a:xfrm>
            <a:off x="1312018" y="5159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Module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7" name="Google Shape;727;g13581674e68_0_178"/>
          <p:cNvSpPr txBox="1"/>
          <p:nvPr/>
        </p:nvSpPr>
        <p:spPr>
          <a:xfrm>
            <a:off x="5503018" y="5159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Module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8" name="Google Shape;728;g13581674e68_0_178"/>
          <p:cNvSpPr txBox="1"/>
          <p:nvPr/>
        </p:nvSpPr>
        <p:spPr>
          <a:xfrm>
            <a:off x="9617818" y="5159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9" name="Google Shape;729;g13581674e68_0_178"/>
          <p:cNvSpPr txBox="1"/>
          <p:nvPr/>
        </p:nvSpPr>
        <p:spPr>
          <a:xfrm>
            <a:off x="13885018" y="5159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g13581674e68_0_140"/>
          <p:cNvGrpSpPr/>
          <p:nvPr/>
        </p:nvGrpSpPr>
        <p:grpSpPr>
          <a:xfrm>
            <a:off x="-15337" y="-449331"/>
            <a:ext cx="9562589" cy="9562589"/>
            <a:chOff x="-1767937" y="160269"/>
            <a:chExt cx="9562589" cy="9562589"/>
          </a:xfrm>
        </p:grpSpPr>
        <p:pic>
          <p:nvPicPr>
            <p:cNvPr id="735" name="Google Shape;735;g13581674e68_0_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-1320892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g13581674e68_0_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0">
              <a:off x="714193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7" name="Google Shape;737;g13581674e68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1316" y="23149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3581674e68_0_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0963" y="6422963"/>
            <a:ext cx="1093783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3581674e68_0_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13" y="499071"/>
            <a:ext cx="4419549" cy="29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3581674e68_0_140"/>
          <p:cNvSpPr txBox="1"/>
          <p:nvPr/>
        </p:nvSpPr>
        <p:spPr>
          <a:xfrm>
            <a:off x="11554750" y="7864200"/>
            <a:ext cx="296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1" name="Google Shape;741;g13581674e68_0_140"/>
          <p:cNvSpPr txBox="1"/>
          <p:nvPr/>
        </p:nvSpPr>
        <p:spPr>
          <a:xfrm>
            <a:off x="7653325" y="2314950"/>
            <a:ext cx="7940100" cy="7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프로그램 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 제시 (픽셀유동화, 알고리즘)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기능 세부사항 수립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Module (Test 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Tool</a:t>
            </a:r>
            <a:r>
              <a:rPr b="1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Rotation(시점 회전), Zoom in/out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obj 생성&amp;로딩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구현 및 개선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조명 모델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구현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Sculpting, Liquify (Sculpting Tool)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(알고리즘) 픽셀유동화 알고리즘 연구 / 총괄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스컬핑/픽셀유동화 모듈 구현 + Callback 연동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GUI 개발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PPT 총괄 및 작성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최종발표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2" name="Google Shape;742;g13581674e68_0_140"/>
          <p:cNvSpPr txBox="1"/>
          <p:nvPr/>
        </p:nvSpPr>
        <p:spPr>
          <a:xfrm>
            <a:off x="2988418" y="44735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Module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3" name="Google Shape;743;g13581674e68_0_140"/>
          <p:cNvSpPr txBox="1"/>
          <p:nvPr/>
        </p:nvSpPr>
        <p:spPr>
          <a:xfrm>
            <a:off x="4360438" y="64643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(조장)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g12bd79c4e25_0_4"/>
          <p:cNvGrpSpPr/>
          <p:nvPr/>
        </p:nvGrpSpPr>
        <p:grpSpPr>
          <a:xfrm>
            <a:off x="-31977" y="-449331"/>
            <a:ext cx="9562589" cy="9562589"/>
            <a:chOff x="2406423" y="160269"/>
            <a:chExt cx="9562589" cy="9562589"/>
          </a:xfrm>
        </p:grpSpPr>
        <p:pic>
          <p:nvPicPr>
            <p:cNvPr id="749" name="Google Shape;749;g12bd79c4e25_0_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2853468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g12bd79c4e25_0_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0">
              <a:off x="4888553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1" name="Google Shape;751;g12bd79c4e25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379" y="23149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2bd79c4e25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4325" y="6575363"/>
            <a:ext cx="1084375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2bd79c4e25_0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13" y="499071"/>
            <a:ext cx="4419549" cy="29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2bd79c4e25_0_4"/>
          <p:cNvSpPr txBox="1"/>
          <p:nvPr/>
        </p:nvSpPr>
        <p:spPr>
          <a:xfrm>
            <a:off x="7627325" y="2314950"/>
            <a:ext cx="8234100" cy="6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프로그램 기획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 제시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Module (Test Tool)</a:t>
            </a:r>
            <a:endParaRPr b="1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Mesh 회전,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여러 개 Mesh 동시에 회전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obj 생성 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obj 여러 개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동시에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로딩 (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기즈모 사용)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Sculpting, Liquify (Sculpting Tool)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(알고리즘) 픽셀유동화 알고리즘 연구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(Arap/Mesh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Deformation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조사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 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스컬핑/</a:t>
            </a: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픽셀유동화 모듈 구현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+ Callback 연동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메뉴 바 개발 + GUI 정리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PPT 작성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55" name="Google Shape;755;g12bd79c4e25_0_4"/>
          <p:cNvSpPr txBox="1"/>
          <p:nvPr/>
        </p:nvSpPr>
        <p:spPr>
          <a:xfrm>
            <a:off x="2988418" y="44735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Module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358b0a5e2f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358b0a5e2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358b0a5e2f_0_21"/>
          <p:cNvSpPr txBox="1"/>
          <p:nvPr/>
        </p:nvSpPr>
        <p:spPr>
          <a:xfrm>
            <a:off x="1135100" y="1476050"/>
            <a:ext cx="385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8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" name="Google Shape;151;g1358b0a5e2f_0_21"/>
          <p:cNvSpPr txBox="1"/>
          <p:nvPr/>
        </p:nvSpPr>
        <p:spPr>
          <a:xfrm>
            <a:off x="5209975" y="8049950"/>
            <a:ext cx="11090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목적 : </a:t>
            </a:r>
            <a:r>
              <a:rPr b="1" lang="en-US" sz="2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3D 스컬핑 프로그램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 </a:t>
            </a:r>
            <a:r>
              <a:rPr b="1" lang="en-US" sz="2900">
                <a:solidFill>
                  <a:schemeClr val="accent1"/>
                </a:solidFill>
                <a:latin typeface="Do Hyeon"/>
                <a:ea typeface="Do Hyeon"/>
                <a:cs typeface="Do Hyeon"/>
                <a:sym typeface="Do Hyeon"/>
              </a:rPr>
              <a:t>픽셀유동화 기능</a:t>
            </a: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을 하나의 툴로 포함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2" name="Google Shape;152;g1358b0a5e2f_0_21"/>
          <p:cNvPicPr preferRelativeResize="0"/>
          <p:nvPr/>
        </p:nvPicPr>
        <p:blipFill rotWithShape="1">
          <a:blip r:embed="rId5">
            <a:alphaModFix/>
          </a:blip>
          <a:srcRect b="5144" l="7506" r="6803" t="5847"/>
          <a:stretch/>
        </p:blipFill>
        <p:spPr>
          <a:xfrm>
            <a:off x="2660525" y="3179077"/>
            <a:ext cx="5787550" cy="42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358b0a5e2f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0900" y="3209500"/>
            <a:ext cx="7654975" cy="42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358b0a5e2f_0_21"/>
          <p:cNvSpPr txBox="1"/>
          <p:nvPr/>
        </p:nvSpPr>
        <p:spPr>
          <a:xfrm>
            <a:off x="4956750" y="2323700"/>
            <a:ext cx="11090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설계도                             				         구성도</a:t>
            </a:r>
            <a:endParaRPr b="1"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13"/>
          <p:cNvGrpSpPr/>
          <p:nvPr/>
        </p:nvGrpSpPr>
        <p:grpSpPr>
          <a:xfrm>
            <a:off x="-48618" y="-144531"/>
            <a:ext cx="9562588" cy="9562588"/>
            <a:chOff x="6580782" y="160269"/>
            <a:chExt cx="9562588" cy="9562588"/>
          </a:xfrm>
        </p:grpSpPr>
        <p:pic>
          <p:nvPicPr>
            <p:cNvPr id="761" name="Google Shape;76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7027827" y="2514042"/>
              <a:ext cx="8668499" cy="4855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0">
              <a:off x="9062912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3" name="Google Shape;76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7728" y="26197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9087" y="6651563"/>
            <a:ext cx="1090298" cy="62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13" y="575271"/>
            <a:ext cx="4419549" cy="29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3"/>
          <p:cNvSpPr txBox="1"/>
          <p:nvPr/>
        </p:nvSpPr>
        <p:spPr>
          <a:xfrm>
            <a:off x="7562750" y="2619750"/>
            <a:ext cx="8066400" cy="6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프로그램 기획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 제시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방향성, 기능 세부사항, 세부일정 수립 (총괄)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GUI 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(Test Tool)</a:t>
            </a:r>
            <a:endParaRPr b="1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메인 편집 바 개발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및 연동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(Zoom/Translate/Rotation 연동)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메뉴 바 개발 (Obj 프로젝트 불러오기)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및 연동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Sculpting, Liquify (Sculpting Tool)</a:t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(알고리즘) </a:t>
            </a: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픽셀유동화 알고리즘 연구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(Arap 조사),</a:t>
            </a: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flowchart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스컬핑/픽셀유동화 모듈 구현 + Callback 연동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메뉴 바 개발 + GUI 정리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PPT 작성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7" name="Google Shape;767;p13"/>
          <p:cNvSpPr txBox="1"/>
          <p:nvPr/>
        </p:nvSpPr>
        <p:spPr>
          <a:xfrm>
            <a:off x="3064618" y="4778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g13581674e68_0_159"/>
          <p:cNvGrpSpPr/>
          <p:nvPr/>
        </p:nvGrpSpPr>
        <p:grpSpPr>
          <a:xfrm>
            <a:off x="10942" y="-144531"/>
            <a:ext cx="9562589" cy="9562589"/>
            <a:chOff x="10755142" y="160269"/>
            <a:chExt cx="9562589" cy="9562589"/>
          </a:xfrm>
        </p:grpSpPr>
        <p:pic>
          <p:nvPicPr>
            <p:cNvPr id="773" name="Google Shape;773;g13581674e68_0_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8100000">
              <a:off x="11202187" y="2514041"/>
              <a:ext cx="8668499" cy="485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g13581674e68_0_1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0">
              <a:off x="13237272" y="3595763"/>
              <a:ext cx="4334249" cy="2427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5" name="Google Shape;775;g13581674e68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7661" y="2619756"/>
            <a:ext cx="2417109" cy="24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13581674e68_0_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8611" y="6651563"/>
            <a:ext cx="1084375" cy="6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3581674e68_0_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13" y="575271"/>
            <a:ext cx="4419549" cy="29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3581674e68_0_159"/>
          <p:cNvSpPr txBox="1"/>
          <p:nvPr/>
        </p:nvSpPr>
        <p:spPr>
          <a:xfrm>
            <a:off x="9344950" y="7559400"/>
            <a:ext cx="296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9" name="Google Shape;779;g13581674e68_0_159"/>
          <p:cNvSpPr txBox="1"/>
          <p:nvPr/>
        </p:nvSpPr>
        <p:spPr>
          <a:xfrm>
            <a:off x="7517950" y="2619750"/>
            <a:ext cx="7788000" cy="6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프로그램 기획</a:t>
            </a:r>
            <a:endParaRPr b="1"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기획안 제시</a:t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GUI 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(Test Tool)</a:t>
            </a:r>
            <a:endParaRPr b="1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메인 편집 바 개발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메뉴 바 개발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및 연동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Tools, Field, Rendering, Select, Edit, File</a:t>
            </a: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)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b="0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사이드 바 개발 </a:t>
            </a: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및 연동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400">
                <a:latin typeface="Do Hyeon"/>
                <a:ea typeface="Do Hyeon"/>
                <a:cs typeface="Do Hyeon"/>
                <a:sym typeface="Do Hyeon"/>
              </a:rPr>
              <a:t>Sculpting, </a:t>
            </a:r>
            <a:r>
              <a:rPr b="1" i="0" lang="en-US" sz="2400" u="none" cap="none" strike="noStrike">
                <a:latin typeface="Do Hyeon"/>
                <a:ea typeface="Do Hyeon"/>
                <a:cs typeface="Do Hyeon"/>
                <a:sym typeface="Do Hyeon"/>
              </a:rPr>
              <a:t>Liquify </a:t>
            </a:r>
            <a:r>
              <a:rPr b="1"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(Sculpting Tool)</a:t>
            </a:r>
            <a:endParaRPr b="1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(알고리즘) 픽셀유동화 알고리즘 연구</a:t>
            </a:r>
            <a:endParaRPr b="0" i="0" sz="2400" u="none" cap="none" strike="noStrike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(Module) 스컬핑/픽셀유동화 모듈 구현 + Callback 연동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-"/>
            </a:pP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(GUI) 메뉴 바, 사이드 바 개발 + 전체 연동 및 정리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o Hyeon"/>
              <a:buChar char="-"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PPT 작성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0" name="Google Shape;780;g13581674e68_0_159"/>
          <p:cNvSpPr txBox="1"/>
          <p:nvPr/>
        </p:nvSpPr>
        <p:spPr>
          <a:xfrm>
            <a:off x="3140818" y="47783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&amp;Liquify</a:t>
            </a:r>
            <a:endParaRPr b="1" i="0" sz="4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3410576" y="5382909"/>
            <a:ext cx="17225349" cy="727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996573" y="-693878"/>
            <a:ext cx="14398364" cy="727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2351" y="2622917"/>
            <a:ext cx="14508246" cy="736743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6"/>
          <p:cNvSpPr txBox="1"/>
          <p:nvPr/>
        </p:nvSpPr>
        <p:spPr>
          <a:xfrm>
            <a:off x="1873775" y="1736350"/>
            <a:ext cx="107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35aa529cf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5aa529cf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5aa529cf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35aa529cf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73668" cy="700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35aa529cf4_0_0"/>
          <p:cNvSpPr txBox="1"/>
          <p:nvPr/>
        </p:nvSpPr>
        <p:spPr>
          <a:xfrm>
            <a:off x="2130793" y="5524250"/>
            <a:ext cx="4638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프로그램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소개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35aa529cf4_2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35aa529cf4_2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3" cy="74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35aa529cf4_2_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9" cy="20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35aa529cf4_2_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1922" y="1621265"/>
            <a:ext cx="7673668" cy="700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35aa529cf4_2_183"/>
          <p:cNvSpPr txBox="1"/>
          <p:nvPr/>
        </p:nvSpPr>
        <p:spPr>
          <a:xfrm>
            <a:off x="2130793" y="5524250"/>
            <a:ext cx="4638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36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Do Hyeon"/>
              <a:buAutoNum type="arabicParenR"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23dd0db0b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23dd0db0b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23dd0db0b6_0_0"/>
          <p:cNvSpPr txBox="1"/>
          <p:nvPr/>
        </p:nvSpPr>
        <p:spPr>
          <a:xfrm>
            <a:off x="581193" y="1696200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최종 </a:t>
            </a: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UI</a:t>
            </a:r>
            <a:endParaRPr b="1" i="0" sz="8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" name="Google Shape;180;g123dd0db0b6_0_0"/>
          <p:cNvSpPr txBox="1"/>
          <p:nvPr/>
        </p:nvSpPr>
        <p:spPr>
          <a:xfrm>
            <a:off x="1017750" y="7458225"/>
            <a:ext cx="15008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1" name="Google Shape;181;g123dd0db0b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525" y="1696200"/>
            <a:ext cx="13275224" cy="81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23dd0db0b6_0_0"/>
          <p:cNvSpPr/>
          <p:nvPr/>
        </p:nvSpPr>
        <p:spPr>
          <a:xfrm>
            <a:off x="16485300" y="2117800"/>
            <a:ext cx="837900" cy="85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35aa529cf4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700" y="3073875"/>
            <a:ext cx="10362601" cy="67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35aa529cf4_3_20"/>
          <p:cNvSpPr txBox="1"/>
          <p:nvPr/>
        </p:nvSpPr>
        <p:spPr>
          <a:xfrm>
            <a:off x="419325" y="4056650"/>
            <a:ext cx="30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9" name="Google Shape;189;g135aa529cf4_3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35aa529cf4_3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35aa529cf4_3_20"/>
          <p:cNvSpPr txBox="1"/>
          <p:nvPr/>
        </p:nvSpPr>
        <p:spPr>
          <a:xfrm>
            <a:off x="1170143" y="1441075"/>
            <a:ext cx="463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GUI</a:t>
            </a:r>
            <a:endParaRPr b="1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2" name="Google Shape;192;g135aa529cf4_3_20"/>
          <p:cNvGrpSpPr/>
          <p:nvPr/>
        </p:nvGrpSpPr>
        <p:grpSpPr>
          <a:xfrm>
            <a:off x="-455673" y="158378"/>
            <a:ext cx="24182031" cy="3026165"/>
            <a:chOff x="-4341873" y="5111378"/>
            <a:chExt cx="24182031" cy="3026165"/>
          </a:xfrm>
        </p:grpSpPr>
        <p:pic>
          <p:nvPicPr>
            <p:cNvPr id="193" name="Google Shape;193;g135aa529cf4_3_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-4341873" y="5111378"/>
              <a:ext cx="24182031" cy="3026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g135aa529cf4_3_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621332" y="5785618"/>
              <a:ext cx="12091016" cy="15130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g135aa529cf4_3_20"/>
          <p:cNvSpPr txBox="1"/>
          <p:nvPr/>
        </p:nvSpPr>
        <p:spPr>
          <a:xfrm>
            <a:off x="6442625" y="1256725"/>
            <a:ext cx="1260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IMGUI </a:t>
            </a: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메인메뉴</a:t>
            </a:r>
            <a:endParaRPr b="0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6" name="Google Shape;196;g135aa529cf4_3_20"/>
          <p:cNvSpPr txBox="1"/>
          <p:nvPr/>
        </p:nvSpPr>
        <p:spPr>
          <a:xfrm>
            <a:off x="10841100" y="5147125"/>
            <a:ext cx="6116100" cy="3848100"/>
          </a:xfrm>
          <a:prstGeom prst="rect">
            <a:avLst/>
          </a:prstGeom>
          <a:solidFill>
            <a:srgbClr val="E7EE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D85C6"/>
                </a:solidFill>
                <a:latin typeface="Do Hyeon"/>
                <a:ea typeface="Do Hyeon"/>
                <a:cs typeface="Do Hyeon"/>
                <a:sym typeface="Do Hyeon"/>
              </a:rPr>
              <a:t>Tools</a:t>
            </a: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메뉴</a:t>
            </a:r>
            <a:endParaRPr b="1"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Refine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분할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Remeshing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디테일 강도 변화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Fairing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평활화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Smoothing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 스무딩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Unfold : 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메쉬를 매개화 하는 메뉴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2022-03-20T19:23:05Z</dcterms:created>
  <dc:creator>officegen</dc:creator>
</cp:coreProperties>
</file>